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2" r:id="rId4"/>
    <p:sldId id="263" r:id="rId5"/>
    <p:sldId id="284" r:id="rId6"/>
    <p:sldId id="285" r:id="rId7"/>
    <p:sldId id="259" r:id="rId8"/>
    <p:sldId id="260" r:id="rId9"/>
    <p:sldId id="261" r:id="rId10"/>
    <p:sldId id="272" r:id="rId11"/>
    <p:sldId id="277" r:id="rId12"/>
    <p:sldId id="275" r:id="rId13"/>
    <p:sldId id="276" r:id="rId14"/>
    <p:sldId id="278" r:id="rId15"/>
    <p:sldId id="274" r:id="rId16"/>
    <p:sldId id="273" r:id="rId17"/>
    <p:sldId id="279" r:id="rId18"/>
    <p:sldId id="280" r:id="rId19"/>
    <p:sldId id="281" r:id="rId20"/>
    <p:sldId id="266" r:id="rId21"/>
    <p:sldId id="267" r:id="rId22"/>
    <p:sldId id="269" r:id="rId23"/>
    <p:sldId id="282" r:id="rId24"/>
    <p:sldId id="283" r:id="rId25"/>
    <p:sldId id="264" r:id="rId26"/>
    <p:sldId id="265" r:id="rId27"/>
    <p:sldId id="268" r:id="rId28"/>
    <p:sldId id="27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0C7EF6-2378-454F-A687-6C144CAEF8FF}" v="404" dt="2025-02-13T17:05:41.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9" d="100"/>
          <a:sy n="69" d="100"/>
        </p:scale>
        <p:origin x="151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png>
</file>

<file path=ppt/media/image30.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457C8-FF49-E8ED-CBFF-A6C3175A61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0214036-844A-CDB1-F938-B42E36C979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59A06F-A3F0-508A-1A26-876BBE1E38F0}"/>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F646EA10-FB11-9A88-2CD6-DE44883615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6F58BA-D3E9-1868-B381-D8BF8E5F6F51}"/>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356226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1F489-609A-7C8F-279B-2D08B5D3F77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BA68755-E3C7-EDD3-25CD-FA67799554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518E08-828C-7429-62AE-A225DEA1C011}"/>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8ED3A16E-B975-254B-8D8D-365F60538B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49017A-79F9-8E0F-FBEA-4F6278C2AB4F}"/>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276957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2C2512-8DF4-DA7A-24E2-672A3E2E5BB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C0EC52-D74C-A1A7-C233-C714D6DBCB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A1F87A-1F12-F189-6AD7-C355E3C241B0}"/>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2564630B-CAB1-6BD0-5013-5BA888E7B4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6BB630-0088-2765-8CCF-756A414BE191}"/>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3924821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8BDA8-0975-3290-653C-D2B22DE8769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9E49A4-542C-6FE7-3C51-8767C0E059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FC76F8-53CA-0998-4915-555E84842BB4}"/>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8EF69D85-BF2D-8970-7A76-844CFDABCB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7A3E0E-E184-04AF-2C63-3C939272F7E6}"/>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318445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C21DD-9BC3-8000-4C5D-A83C2B0C10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0A96749-2800-D22E-AF66-971A644E33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DD280B-8A71-35F5-3BC9-3C3EF9FAFA8C}"/>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6C8FD115-4987-6177-7405-7A63BAC44E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154F7B-B3EE-DCEA-AF70-DE309B64EAE4}"/>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412022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03038-5B1A-4C84-CB2E-6BFB435A08F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9960772-DBC9-014B-A2E3-087167F86E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DE0A90F-C6DE-D993-65FB-1C53A23A28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64906A-2CD5-2FB7-26F2-1264A2199D43}"/>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6" name="Footer Placeholder 5">
            <a:extLst>
              <a:ext uri="{FF2B5EF4-FFF2-40B4-BE49-F238E27FC236}">
                <a16:creationId xmlns:a16="http://schemas.microsoft.com/office/drawing/2014/main" id="{EEA30758-F222-4989-EE3A-D8721CCAA39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75B641-0291-A7B8-64E2-05DEC4EFB56C}"/>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1639084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AF756-493A-DBC2-5968-766896D6F07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795107-6632-FF66-3424-3872E197CA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B56186-DE0F-6BB9-06C1-42BDD6C5BC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8780D3-93B5-35EA-7734-F64D7828C2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DAF787-A472-B7D0-A974-B5578AC984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3B60BD-4881-CD4B-6AC2-670D9C85142B}"/>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8" name="Footer Placeholder 7">
            <a:extLst>
              <a:ext uri="{FF2B5EF4-FFF2-40B4-BE49-F238E27FC236}">
                <a16:creationId xmlns:a16="http://schemas.microsoft.com/office/drawing/2014/main" id="{C1B17528-AC26-9F79-A358-AA93287F31D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D7191DC-936E-FAAF-7C34-B46D86D55E73}"/>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42424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BEC65-5F23-5C8F-F22E-8417D9DC4FD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F4BF644-176E-8B7E-13B7-F78C73EFDFEA}"/>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4" name="Footer Placeholder 3">
            <a:extLst>
              <a:ext uri="{FF2B5EF4-FFF2-40B4-BE49-F238E27FC236}">
                <a16:creationId xmlns:a16="http://schemas.microsoft.com/office/drawing/2014/main" id="{5F194018-EABB-A0CB-A70A-23FCAD3397B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8ACEE5F-E5DD-B0C0-B683-1F18F3FA4D5D}"/>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1931562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026863-4AB6-BF7B-74AC-07803B696A1B}"/>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3" name="Footer Placeholder 2">
            <a:extLst>
              <a:ext uri="{FF2B5EF4-FFF2-40B4-BE49-F238E27FC236}">
                <a16:creationId xmlns:a16="http://schemas.microsoft.com/office/drawing/2014/main" id="{4AECFEF4-1AF2-1AF0-D0C4-BB8381061BE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2305ECF-1F6E-5B24-76D8-49535CCFE6E0}"/>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1635866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F12F-F4FA-D6A7-32ED-306C551CBA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CD7D7DE-17B8-EF28-834D-707BACAB93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B6EF98E-3E9C-49C4-B892-EBA45755E1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D656D5-41BE-EA4B-B789-8EAD89CD0EFC}"/>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6" name="Footer Placeholder 5">
            <a:extLst>
              <a:ext uri="{FF2B5EF4-FFF2-40B4-BE49-F238E27FC236}">
                <a16:creationId xmlns:a16="http://schemas.microsoft.com/office/drawing/2014/main" id="{66609316-91C8-F345-CBF2-406D0AF950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6930A92-2679-E4ED-561E-FED787288EE7}"/>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2747951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0ABAB-7033-BA80-F7B2-2A983D4956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F08C397-571F-88A1-E212-5728942091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30DFF26-F214-579A-FF51-C3854A7966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7013E7-E43B-855D-ABB1-E890FF77E439}"/>
              </a:ext>
            </a:extLst>
          </p:cNvPr>
          <p:cNvSpPr>
            <a:spLocks noGrp="1"/>
          </p:cNvSpPr>
          <p:nvPr>
            <p:ph type="dt" sz="half" idx="10"/>
          </p:nvPr>
        </p:nvSpPr>
        <p:spPr/>
        <p:txBody>
          <a:bodyPr/>
          <a:lstStyle/>
          <a:p>
            <a:fld id="{34813772-2F09-44E8-9DD5-3EFEC64BBC30}" type="datetimeFigureOut">
              <a:rPr lang="en-IN" smtClean="0"/>
              <a:t>13-02-2025</a:t>
            </a:fld>
            <a:endParaRPr lang="en-IN"/>
          </a:p>
        </p:txBody>
      </p:sp>
      <p:sp>
        <p:nvSpPr>
          <p:cNvPr id="6" name="Footer Placeholder 5">
            <a:extLst>
              <a:ext uri="{FF2B5EF4-FFF2-40B4-BE49-F238E27FC236}">
                <a16:creationId xmlns:a16="http://schemas.microsoft.com/office/drawing/2014/main" id="{C43E4963-9B52-208D-951A-5BFE6C1D93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899EC6-FD3D-9147-68CF-CD5DFB9EF795}"/>
              </a:ext>
            </a:extLst>
          </p:cNvPr>
          <p:cNvSpPr>
            <a:spLocks noGrp="1"/>
          </p:cNvSpPr>
          <p:nvPr>
            <p:ph type="sldNum" sz="quarter" idx="12"/>
          </p:nvPr>
        </p:nvSpPr>
        <p:spPr/>
        <p:txBody>
          <a:bodyPr/>
          <a:lstStyle/>
          <a:p>
            <a:fld id="{BB848F89-C2E8-45A7-89E2-DCD75B19D371}" type="slidenum">
              <a:rPr lang="en-IN" smtClean="0"/>
              <a:t>‹#›</a:t>
            </a:fld>
            <a:endParaRPr lang="en-IN"/>
          </a:p>
        </p:txBody>
      </p:sp>
    </p:spTree>
    <p:extLst>
      <p:ext uri="{BB962C8B-B14F-4D97-AF65-F5344CB8AC3E}">
        <p14:creationId xmlns:p14="http://schemas.microsoft.com/office/powerpoint/2010/main" val="3359715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accent3">
                <a:lumMod val="67000"/>
              </a:schemeClr>
            </a:gs>
            <a:gs pos="0">
              <a:schemeClr val="accent3">
                <a:lumMod val="60000"/>
                <a:lumOff val="4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EB1492-AC77-2AA8-F203-A45FF06174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9C83B2A-1E0F-586E-E4BA-313DD1155C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204296-76BF-733A-F0F2-D4AC15D547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813772-2F09-44E8-9DD5-3EFEC64BBC30}" type="datetimeFigureOut">
              <a:rPr lang="en-IN" smtClean="0"/>
              <a:t>13-02-2025</a:t>
            </a:fld>
            <a:endParaRPr lang="en-IN"/>
          </a:p>
        </p:txBody>
      </p:sp>
      <p:sp>
        <p:nvSpPr>
          <p:cNvPr id="5" name="Footer Placeholder 4">
            <a:extLst>
              <a:ext uri="{FF2B5EF4-FFF2-40B4-BE49-F238E27FC236}">
                <a16:creationId xmlns:a16="http://schemas.microsoft.com/office/drawing/2014/main" id="{6B8C27F3-7880-F7F2-8ECD-013A3C7688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B22E39E-611A-7506-2636-6B97C962A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848F89-C2E8-45A7-89E2-DCD75B19D371}" type="slidenum">
              <a:rPr lang="en-IN" smtClean="0"/>
              <a:t>‹#›</a:t>
            </a:fld>
            <a:endParaRPr lang="en-IN"/>
          </a:p>
        </p:txBody>
      </p:sp>
    </p:spTree>
    <p:extLst>
      <p:ext uri="{BB962C8B-B14F-4D97-AF65-F5344CB8AC3E}">
        <p14:creationId xmlns:p14="http://schemas.microsoft.com/office/powerpoint/2010/main" val="2168661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7.jpe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0.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D4C4B02-864D-F920-4F91-0E0F2036017E}"/>
              </a:ext>
            </a:extLst>
          </p:cNvPr>
          <p:cNvPicPr>
            <a:picLocks noChangeAspect="1"/>
          </p:cNvPicPr>
          <p:nvPr/>
        </p:nvPicPr>
        <p:blipFill rotWithShape="1">
          <a:blip r:embed="rId2">
            <a:extLst>
              <a:ext uri="{28A0092B-C50C-407E-A947-70E740481C1C}">
                <a14:useLocalDpi xmlns:a14="http://schemas.microsoft.com/office/drawing/2010/main" val="0"/>
              </a:ext>
            </a:extLst>
          </a:blip>
          <a:srcRect l="152" r="304"/>
          <a:stretch/>
        </p:blipFill>
        <p:spPr>
          <a:xfrm>
            <a:off x="2587084" y="1328973"/>
            <a:ext cx="7292896" cy="3419469"/>
          </a:xfrm>
          <a:prstGeom prst="rect">
            <a:avLst/>
          </a:prstGeom>
        </p:spPr>
      </p:pic>
      <p:pic>
        <p:nvPicPr>
          <p:cNvPr id="15" name="Picture 14">
            <a:extLst>
              <a:ext uri="{FF2B5EF4-FFF2-40B4-BE49-F238E27FC236}">
                <a16:creationId xmlns:a16="http://schemas.microsoft.com/office/drawing/2014/main" id="{F04C0CC3-FA8E-4025-E1EB-54A3E5C8A54F}"/>
              </a:ext>
            </a:extLst>
          </p:cNvPr>
          <p:cNvPicPr>
            <a:picLocks noChangeAspect="1"/>
          </p:cNvPicPr>
          <p:nvPr/>
        </p:nvPicPr>
        <p:blipFill rotWithShape="1">
          <a:blip r:embed="rId3">
            <a:extLst>
              <a:ext uri="{28A0092B-C50C-407E-A947-70E740481C1C}">
                <a14:useLocalDpi xmlns:a14="http://schemas.microsoft.com/office/drawing/2010/main" val="0"/>
              </a:ext>
            </a:extLst>
          </a:blip>
          <a:srcRect l="160" r="160"/>
          <a:stretch/>
        </p:blipFill>
        <p:spPr>
          <a:xfrm>
            <a:off x="12192000" y="1200150"/>
            <a:ext cx="7924800" cy="4457700"/>
          </a:xfrm>
          <a:prstGeom prst="rect">
            <a:avLst/>
          </a:prstGeom>
        </p:spPr>
      </p:pic>
      <p:sp>
        <p:nvSpPr>
          <p:cNvPr id="10" name="Freeform: Shape 9">
            <a:extLst>
              <a:ext uri="{FF2B5EF4-FFF2-40B4-BE49-F238E27FC236}">
                <a16:creationId xmlns:a16="http://schemas.microsoft.com/office/drawing/2014/main" id="{F478BE91-4CD2-8BF4-664C-75A2F3D7666F}"/>
              </a:ext>
            </a:extLst>
          </p:cNvPr>
          <p:cNvSpPr/>
          <p:nvPr/>
        </p:nvSpPr>
        <p:spPr>
          <a:xfrm>
            <a:off x="0" y="0"/>
            <a:ext cx="12192000" cy="6858000"/>
          </a:xfrm>
          <a:custGeom>
            <a:avLst/>
            <a:gdLst/>
            <a:ahLst/>
            <a:cxnLst/>
            <a:rect l="l" t="t" r="r" b="b"/>
            <a:pathLst>
              <a:path w="12192000" h="6858000">
                <a:moveTo>
                  <a:pt x="6560992" y="2899293"/>
                </a:moveTo>
                <a:lnTo>
                  <a:pt x="6561736" y="2899293"/>
                </a:lnTo>
                <a:lnTo>
                  <a:pt x="6697914" y="3308570"/>
                </a:lnTo>
                <a:lnTo>
                  <a:pt x="6424815" y="3308570"/>
                </a:lnTo>
                <a:close/>
                <a:moveTo>
                  <a:pt x="3979718" y="2899293"/>
                </a:moveTo>
                <a:lnTo>
                  <a:pt x="3980462" y="2899293"/>
                </a:lnTo>
                <a:lnTo>
                  <a:pt x="4116639" y="3308570"/>
                </a:lnTo>
                <a:lnTo>
                  <a:pt x="3843540" y="3308570"/>
                </a:lnTo>
                <a:close/>
                <a:moveTo>
                  <a:pt x="8295882" y="2868783"/>
                </a:moveTo>
                <a:lnTo>
                  <a:pt x="8394852" y="2868783"/>
                </a:lnTo>
                <a:cubicBezTo>
                  <a:pt x="8454880" y="2868783"/>
                  <a:pt x="8503372" y="2876845"/>
                  <a:pt x="8540332" y="2892968"/>
                </a:cubicBezTo>
                <a:cubicBezTo>
                  <a:pt x="8577290" y="2909091"/>
                  <a:pt x="8607552" y="2931539"/>
                  <a:pt x="8631117" y="2960313"/>
                </a:cubicBezTo>
                <a:cubicBezTo>
                  <a:pt x="8654681" y="2989086"/>
                  <a:pt x="8671796" y="3023068"/>
                  <a:pt x="8682462" y="3062260"/>
                </a:cubicBezTo>
                <a:cubicBezTo>
                  <a:pt x="8693128" y="3101451"/>
                  <a:pt x="8698462" y="3143867"/>
                  <a:pt x="8698462" y="3189508"/>
                </a:cubicBezTo>
                <a:cubicBezTo>
                  <a:pt x="8698462" y="3245070"/>
                  <a:pt x="8692384" y="3293688"/>
                  <a:pt x="8680230" y="3335360"/>
                </a:cubicBezTo>
                <a:cubicBezTo>
                  <a:pt x="8668076" y="3377031"/>
                  <a:pt x="8649720" y="3411882"/>
                  <a:pt x="8625164" y="3439911"/>
                </a:cubicBezTo>
                <a:cubicBezTo>
                  <a:pt x="8600607" y="3467940"/>
                  <a:pt x="8569973" y="3488900"/>
                  <a:pt x="8533262" y="3502791"/>
                </a:cubicBezTo>
                <a:cubicBezTo>
                  <a:pt x="8496551" y="3516682"/>
                  <a:pt x="8451407" y="3523627"/>
                  <a:pt x="8397828" y="3523627"/>
                </a:cubicBezTo>
                <a:lnTo>
                  <a:pt x="8295882" y="3523627"/>
                </a:lnTo>
                <a:close/>
                <a:moveTo>
                  <a:pt x="7333857" y="2868783"/>
                </a:moveTo>
                <a:lnTo>
                  <a:pt x="7432827" y="2868783"/>
                </a:lnTo>
                <a:cubicBezTo>
                  <a:pt x="7492855" y="2868783"/>
                  <a:pt x="7541348" y="2876845"/>
                  <a:pt x="7578307" y="2892968"/>
                </a:cubicBezTo>
                <a:cubicBezTo>
                  <a:pt x="7615266" y="2909091"/>
                  <a:pt x="7645528" y="2931539"/>
                  <a:pt x="7669092" y="2960313"/>
                </a:cubicBezTo>
                <a:cubicBezTo>
                  <a:pt x="7692657" y="2989086"/>
                  <a:pt x="7709772" y="3023068"/>
                  <a:pt x="7720438" y="3062260"/>
                </a:cubicBezTo>
                <a:cubicBezTo>
                  <a:pt x="7731104" y="3101451"/>
                  <a:pt x="7736437" y="3143867"/>
                  <a:pt x="7736437" y="3189508"/>
                </a:cubicBezTo>
                <a:cubicBezTo>
                  <a:pt x="7736437" y="3245070"/>
                  <a:pt x="7730360" y="3293688"/>
                  <a:pt x="7718205" y="3335360"/>
                </a:cubicBezTo>
                <a:cubicBezTo>
                  <a:pt x="7706051" y="3377031"/>
                  <a:pt x="7687696" y="3411882"/>
                  <a:pt x="7663139" y="3439911"/>
                </a:cubicBezTo>
                <a:cubicBezTo>
                  <a:pt x="7638582" y="3467940"/>
                  <a:pt x="7607949" y="3488900"/>
                  <a:pt x="7571238" y="3502791"/>
                </a:cubicBezTo>
                <a:cubicBezTo>
                  <a:pt x="7534527" y="3516682"/>
                  <a:pt x="7489382" y="3523627"/>
                  <a:pt x="7435804" y="3523627"/>
                </a:cubicBezTo>
                <a:lnTo>
                  <a:pt x="7333857" y="3523627"/>
                </a:lnTo>
                <a:close/>
                <a:moveTo>
                  <a:pt x="4753326" y="2865062"/>
                </a:moveTo>
                <a:lnTo>
                  <a:pt x="4841135" y="2865062"/>
                </a:lnTo>
                <a:cubicBezTo>
                  <a:pt x="4863459" y="2865062"/>
                  <a:pt x="4880947" y="2865807"/>
                  <a:pt x="4893597" y="2867295"/>
                </a:cubicBezTo>
                <a:cubicBezTo>
                  <a:pt x="4906247" y="2868783"/>
                  <a:pt x="4917533" y="2870768"/>
                  <a:pt x="4927455" y="2873248"/>
                </a:cubicBezTo>
                <a:cubicBezTo>
                  <a:pt x="4960197" y="2882178"/>
                  <a:pt x="4983762" y="2897557"/>
                  <a:pt x="4998148" y="2919385"/>
                </a:cubicBezTo>
                <a:cubicBezTo>
                  <a:pt x="5012535" y="2941213"/>
                  <a:pt x="5019728" y="2968002"/>
                  <a:pt x="5019728" y="2999752"/>
                </a:cubicBezTo>
                <a:cubicBezTo>
                  <a:pt x="5019728" y="3020588"/>
                  <a:pt x="5016256" y="3039440"/>
                  <a:pt x="5009310" y="3056307"/>
                </a:cubicBezTo>
                <a:cubicBezTo>
                  <a:pt x="5002366" y="3073174"/>
                  <a:pt x="4991947" y="3087685"/>
                  <a:pt x="4978056" y="3099839"/>
                </a:cubicBezTo>
                <a:cubicBezTo>
                  <a:pt x="4964166" y="3111993"/>
                  <a:pt x="4946803" y="3121419"/>
                  <a:pt x="4925967" y="3128116"/>
                </a:cubicBezTo>
                <a:cubicBezTo>
                  <a:pt x="4905131" y="3134814"/>
                  <a:pt x="4880822" y="3138162"/>
                  <a:pt x="4853041" y="3138162"/>
                </a:cubicBezTo>
                <a:lnTo>
                  <a:pt x="4753326" y="3138162"/>
                </a:lnTo>
                <a:close/>
                <a:moveTo>
                  <a:pt x="8158960" y="2715490"/>
                </a:moveTo>
                <a:cubicBezTo>
                  <a:pt x="8142589" y="2715490"/>
                  <a:pt x="8128822" y="2720327"/>
                  <a:pt x="8117660" y="2730001"/>
                </a:cubicBezTo>
                <a:cubicBezTo>
                  <a:pt x="8106498" y="2739675"/>
                  <a:pt x="8100917" y="2755426"/>
                  <a:pt x="8100917" y="2777254"/>
                </a:cubicBezTo>
                <a:lnTo>
                  <a:pt x="8100917" y="3616645"/>
                </a:lnTo>
                <a:cubicBezTo>
                  <a:pt x="8100917" y="3638473"/>
                  <a:pt x="8106498" y="3654224"/>
                  <a:pt x="8117660" y="3663897"/>
                </a:cubicBezTo>
                <a:cubicBezTo>
                  <a:pt x="8128822" y="3673571"/>
                  <a:pt x="8142589" y="3678408"/>
                  <a:pt x="8158960" y="3678408"/>
                </a:cubicBezTo>
                <a:lnTo>
                  <a:pt x="8388899" y="3678408"/>
                </a:lnTo>
                <a:cubicBezTo>
                  <a:pt x="8474227" y="3678408"/>
                  <a:pt x="8547773" y="3669106"/>
                  <a:pt x="8609536" y="3650503"/>
                </a:cubicBezTo>
                <a:cubicBezTo>
                  <a:pt x="8671300" y="3631899"/>
                  <a:pt x="8723762" y="3602754"/>
                  <a:pt x="8766922" y="3563066"/>
                </a:cubicBezTo>
                <a:cubicBezTo>
                  <a:pt x="8810082" y="3523379"/>
                  <a:pt x="8843197" y="3472157"/>
                  <a:pt x="8866265" y="3409402"/>
                </a:cubicBezTo>
                <a:cubicBezTo>
                  <a:pt x="8889334" y="3346646"/>
                  <a:pt x="8900868" y="3271115"/>
                  <a:pt x="8900868" y="3182811"/>
                </a:cubicBezTo>
                <a:cubicBezTo>
                  <a:pt x="8900868" y="3106412"/>
                  <a:pt x="8890202" y="3039191"/>
                  <a:pt x="8868870" y="2981148"/>
                </a:cubicBezTo>
                <a:cubicBezTo>
                  <a:pt x="8847538" y="2923105"/>
                  <a:pt x="8816408" y="2874364"/>
                  <a:pt x="8775480" y="2834925"/>
                </a:cubicBezTo>
                <a:cubicBezTo>
                  <a:pt x="8734552" y="2795485"/>
                  <a:pt x="8684198" y="2765720"/>
                  <a:pt x="8624420" y="2745628"/>
                </a:cubicBezTo>
                <a:cubicBezTo>
                  <a:pt x="8564640" y="2725536"/>
                  <a:pt x="8491838" y="2715490"/>
                  <a:pt x="8406014" y="2715490"/>
                </a:cubicBezTo>
                <a:close/>
                <a:moveTo>
                  <a:pt x="7196935" y="2715490"/>
                </a:moveTo>
                <a:cubicBezTo>
                  <a:pt x="7180564" y="2715490"/>
                  <a:pt x="7166797" y="2720327"/>
                  <a:pt x="7155635" y="2730001"/>
                </a:cubicBezTo>
                <a:cubicBezTo>
                  <a:pt x="7144473" y="2739675"/>
                  <a:pt x="7138892" y="2755426"/>
                  <a:pt x="7138892" y="2777254"/>
                </a:cubicBezTo>
                <a:lnTo>
                  <a:pt x="7138892" y="3616645"/>
                </a:lnTo>
                <a:cubicBezTo>
                  <a:pt x="7138892" y="3638473"/>
                  <a:pt x="7144473" y="3654224"/>
                  <a:pt x="7155635" y="3663897"/>
                </a:cubicBezTo>
                <a:cubicBezTo>
                  <a:pt x="7166797" y="3673571"/>
                  <a:pt x="7180564" y="3678408"/>
                  <a:pt x="7196935" y="3678408"/>
                </a:cubicBezTo>
                <a:lnTo>
                  <a:pt x="7426874" y="3678408"/>
                </a:lnTo>
                <a:cubicBezTo>
                  <a:pt x="7512203" y="3678408"/>
                  <a:pt x="7585748" y="3669106"/>
                  <a:pt x="7647512" y="3650503"/>
                </a:cubicBezTo>
                <a:cubicBezTo>
                  <a:pt x="7709276" y="3631899"/>
                  <a:pt x="7761738" y="3602754"/>
                  <a:pt x="7804898" y="3563066"/>
                </a:cubicBezTo>
                <a:cubicBezTo>
                  <a:pt x="7848058" y="3523379"/>
                  <a:pt x="7881172" y="3472157"/>
                  <a:pt x="7904240" y="3409402"/>
                </a:cubicBezTo>
                <a:cubicBezTo>
                  <a:pt x="7927309" y="3346646"/>
                  <a:pt x="7938843" y="3271115"/>
                  <a:pt x="7938843" y="3182811"/>
                </a:cubicBezTo>
                <a:cubicBezTo>
                  <a:pt x="7938843" y="3106412"/>
                  <a:pt x="7928177" y="3039191"/>
                  <a:pt x="7906845" y="2981148"/>
                </a:cubicBezTo>
                <a:cubicBezTo>
                  <a:pt x="7885513" y="2923105"/>
                  <a:pt x="7854383" y="2874364"/>
                  <a:pt x="7813455" y="2834925"/>
                </a:cubicBezTo>
                <a:cubicBezTo>
                  <a:pt x="7772528" y="2795485"/>
                  <a:pt x="7722174" y="2765720"/>
                  <a:pt x="7662395" y="2745628"/>
                </a:cubicBezTo>
                <a:cubicBezTo>
                  <a:pt x="7602616" y="2725536"/>
                  <a:pt x="7529814" y="2715490"/>
                  <a:pt x="7443990" y="2715490"/>
                </a:cubicBezTo>
                <a:close/>
                <a:moveTo>
                  <a:pt x="4615660" y="2715490"/>
                </a:moveTo>
                <a:cubicBezTo>
                  <a:pt x="4599289" y="2715490"/>
                  <a:pt x="4585522" y="2720327"/>
                  <a:pt x="4574360" y="2730001"/>
                </a:cubicBezTo>
                <a:cubicBezTo>
                  <a:pt x="4563198" y="2739675"/>
                  <a:pt x="4557617" y="2755426"/>
                  <a:pt x="4557617" y="2777254"/>
                </a:cubicBezTo>
                <a:lnTo>
                  <a:pt x="4557617" y="3651619"/>
                </a:lnTo>
                <a:cubicBezTo>
                  <a:pt x="4557617" y="3656580"/>
                  <a:pt x="4559106" y="3661045"/>
                  <a:pt x="4562082" y="3665014"/>
                </a:cubicBezTo>
                <a:cubicBezTo>
                  <a:pt x="4565058" y="3668982"/>
                  <a:pt x="4570267" y="3672207"/>
                  <a:pt x="4577709" y="3674688"/>
                </a:cubicBezTo>
                <a:cubicBezTo>
                  <a:pt x="4585150" y="3677168"/>
                  <a:pt x="4595197" y="3679152"/>
                  <a:pt x="4607847" y="3680641"/>
                </a:cubicBezTo>
                <a:cubicBezTo>
                  <a:pt x="4620497" y="3682129"/>
                  <a:pt x="4636249" y="3682873"/>
                  <a:pt x="4655099" y="3682873"/>
                </a:cubicBezTo>
                <a:cubicBezTo>
                  <a:pt x="4674447" y="3682873"/>
                  <a:pt x="4690322" y="3682129"/>
                  <a:pt x="4702724" y="3680641"/>
                </a:cubicBezTo>
                <a:cubicBezTo>
                  <a:pt x="4715127" y="3679152"/>
                  <a:pt x="4725049" y="3677168"/>
                  <a:pt x="4732490" y="3674688"/>
                </a:cubicBezTo>
                <a:cubicBezTo>
                  <a:pt x="4739931" y="3672207"/>
                  <a:pt x="4745264" y="3668982"/>
                  <a:pt x="4748489" y="3665014"/>
                </a:cubicBezTo>
                <a:cubicBezTo>
                  <a:pt x="4751714" y="3661045"/>
                  <a:pt x="4753326" y="3656580"/>
                  <a:pt x="4753326" y="3651619"/>
                </a:cubicBezTo>
                <a:lnTo>
                  <a:pt x="4753326" y="3284758"/>
                </a:lnTo>
                <a:lnTo>
                  <a:pt x="4814346" y="3284758"/>
                </a:lnTo>
                <a:cubicBezTo>
                  <a:pt x="4835181" y="3284758"/>
                  <a:pt x="4853537" y="3287983"/>
                  <a:pt x="4869413" y="3294432"/>
                </a:cubicBezTo>
                <a:cubicBezTo>
                  <a:pt x="4885287" y="3300881"/>
                  <a:pt x="4899302" y="3310431"/>
                  <a:pt x="4911456" y="3323081"/>
                </a:cubicBezTo>
                <a:cubicBezTo>
                  <a:pt x="4923611" y="3335731"/>
                  <a:pt x="4934648" y="3351482"/>
                  <a:pt x="4944570" y="3370334"/>
                </a:cubicBezTo>
                <a:cubicBezTo>
                  <a:pt x="4954492" y="3389186"/>
                  <a:pt x="4964663" y="3410766"/>
                  <a:pt x="4975080" y="3435074"/>
                </a:cubicBezTo>
                <a:lnTo>
                  <a:pt x="5061400" y="3650131"/>
                </a:lnTo>
                <a:cubicBezTo>
                  <a:pt x="5063385" y="3656084"/>
                  <a:pt x="5065865" y="3661169"/>
                  <a:pt x="5068842" y="3665386"/>
                </a:cubicBezTo>
                <a:cubicBezTo>
                  <a:pt x="5071818" y="3669603"/>
                  <a:pt x="5076903" y="3673075"/>
                  <a:pt x="5084097" y="3675804"/>
                </a:cubicBezTo>
                <a:cubicBezTo>
                  <a:pt x="5091291" y="3678532"/>
                  <a:pt x="5101088" y="3680393"/>
                  <a:pt x="5113490" y="3681385"/>
                </a:cubicBezTo>
                <a:cubicBezTo>
                  <a:pt x="5125893" y="3682377"/>
                  <a:pt x="5142512" y="3682873"/>
                  <a:pt x="5163348" y="3682873"/>
                </a:cubicBezTo>
                <a:cubicBezTo>
                  <a:pt x="5188153" y="3682873"/>
                  <a:pt x="5207748" y="3682377"/>
                  <a:pt x="5222135" y="3681385"/>
                </a:cubicBezTo>
                <a:cubicBezTo>
                  <a:pt x="5236521" y="3680393"/>
                  <a:pt x="5247435" y="3678656"/>
                  <a:pt x="5254877" y="3676176"/>
                </a:cubicBezTo>
                <a:cubicBezTo>
                  <a:pt x="5262318" y="3673695"/>
                  <a:pt x="5267031" y="3670595"/>
                  <a:pt x="5269015" y="3666874"/>
                </a:cubicBezTo>
                <a:cubicBezTo>
                  <a:pt x="5271000" y="3663153"/>
                  <a:pt x="5271992" y="3658565"/>
                  <a:pt x="5271992" y="3653107"/>
                </a:cubicBezTo>
                <a:cubicBezTo>
                  <a:pt x="5271992" y="3648146"/>
                  <a:pt x="5270752" y="3641325"/>
                  <a:pt x="5268272" y="3632644"/>
                </a:cubicBezTo>
                <a:cubicBezTo>
                  <a:pt x="5265791" y="3623962"/>
                  <a:pt x="5260830" y="3610195"/>
                  <a:pt x="5253389" y="3591344"/>
                </a:cubicBezTo>
                <a:lnTo>
                  <a:pt x="5172277" y="3401588"/>
                </a:lnTo>
                <a:cubicBezTo>
                  <a:pt x="5162851" y="3378768"/>
                  <a:pt x="5153177" y="3358304"/>
                  <a:pt x="5143256" y="3340196"/>
                </a:cubicBezTo>
                <a:cubicBezTo>
                  <a:pt x="5133334" y="3322089"/>
                  <a:pt x="5122792" y="3305966"/>
                  <a:pt x="5111630" y="3291827"/>
                </a:cubicBezTo>
                <a:cubicBezTo>
                  <a:pt x="5100468" y="3277688"/>
                  <a:pt x="5088561" y="3265658"/>
                  <a:pt x="5075911" y="3255736"/>
                </a:cubicBezTo>
                <a:cubicBezTo>
                  <a:pt x="5063261" y="3245814"/>
                  <a:pt x="5049742" y="3237381"/>
                  <a:pt x="5035356" y="3230436"/>
                </a:cubicBezTo>
                <a:cubicBezTo>
                  <a:pt x="5065121" y="3221010"/>
                  <a:pt x="5091662" y="3208607"/>
                  <a:pt x="5114978" y="3193228"/>
                </a:cubicBezTo>
                <a:cubicBezTo>
                  <a:pt x="5138295" y="3177850"/>
                  <a:pt x="5157890" y="3159742"/>
                  <a:pt x="5173765" y="3138906"/>
                </a:cubicBezTo>
                <a:cubicBezTo>
                  <a:pt x="5189640" y="3118070"/>
                  <a:pt x="5201671" y="3094382"/>
                  <a:pt x="5209856" y="3067841"/>
                </a:cubicBezTo>
                <a:cubicBezTo>
                  <a:pt x="5218042" y="3041300"/>
                  <a:pt x="5222135" y="3011906"/>
                  <a:pt x="5222135" y="2979660"/>
                </a:cubicBezTo>
                <a:cubicBezTo>
                  <a:pt x="5222135" y="2941461"/>
                  <a:pt x="5216429" y="2907603"/>
                  <a:pt x="5205019" y="2878085"/>
                </a:cubicBezTo>
                <a:cubicBezTo>
                  <a:pt x="5193609" y="2848567"/>
                  <a:pt x="5177114" y="2823019"/>
                  <a:pt x="5155534" y="2801438"/>
                </a:cubicBezTo>
                <a:cubicBezTo>
                  <a:pt x="5133955" y="2779858"/>
                  <a:pt x="5107661" y="2762371"/>
                  <a:pt x="5076655" y="2748977"/>
                </a:cubicBezTo>
                <a:cubicBezTo>
                  <a:pt x="5045649" y="2735582"/>
                  <a:pt x="5010799" y="2726156"/>
                  <a:pt x="4972103" y="2720699"/>
                </a:cubicBezTo>
                <a:cubicBezTo>
                  <a:pt x="4958709" y="2719211"/>
                  <a:pt x="4943826" y="2717971"/>
                  <a:pt x="4927455" y="2716978"/>
                </a:cubicBezTo>
                <a:cubicBezTo>
                  <a:pt x="4911084" y="2715986"/>
                  <a:pt x="4890248" y="2715490"/>
                  <a:pt x="4864947" y="2715490"/>
                </a:cubicBezTo>
                <a:close/>
                <a:moveTo>
                  <a:pt x="9036004" y="2711025"/>
                </a:moveTo>
                <a:cubicBezTo>
                  <a:pt x="9008718" y="2711025"/>
                  <a:pt x="8987387" y="2711645"/>
                  <a:pt x="8972008" y="2712886"/>
                </a:cubicBezTo>
                <a:cubicBezTo>
                  <a:pt x="8956629" y="2714126"/>
                  <a:pt x="8946087" y="2717351"/>
                  <a:pt x="8940382" y="2722560"/>
                </a:cubicBezTo>
                <a:cubicBezTo>
                  <a:pt x="8934677" y="2727768"/>
                  <a:pt x="8933188" y="2735458"/>
                  <a:pt x="8935917" y="2745628"/>
                </a:cubicBezTo>
                <a:cubicBezTo>
                  <a:pt x="8938646" y="2755798"/>
                  <a:pt x="8944722" y="2770061"/>
                  <a:pt x="8954148" y="2788416"/>
                </a:cubicBezTo>
                <a:lnTo>
                  <a:pt x="9217574" y="3313035"/>
                </a:lnTo>
                <a:lnTo>
                  <a:pt x="9217574" y="3651619"/>
                </a:lnTo>
                <a:cubicBezTo>
                  <a:pt x="9217574" y="3656580"/>
                  <a:pt x="9219062" y="3661045"/>
                  <a:pt x="9222039" y="3665014"/>
                </a:cubicBezTo>
                <a:cubicBezTo>
                  <a:pt x="9225016" y="3668982"/>
                  <a:pt x="9230349" y="3672207"/>
                  <a:pt x="9238038" y="3674688"/>
                </a:cubicBezTo>
                <a:cubicBezTo>
                  <a:pt x="9245728" y="3677168"/>
                  <a:pt x="9255773" y="3679152"/>
                  <a:pt x="9268176" y="3680641"/>
                </a:cubicBezTo>
                <a:cubicBezTo>
                  <a:pt x="9280578" y="3682129"/>
                  <a:pt x="9296453" y="3682873"/>
                  <a:pt x="9315800" y="3682873"/>
                </a:cubicBezTo>
                <a:cubicBezTo>
                  <a:pt x="9334652" y="3682873"/>
                  <a:pt x="9350403" y="3682129"/>
                  <a:pt x="9363054" y="3680641"/>
                </a:cubicBezTo>
                <a:cubicBezTo>
                  <a:pt x="9375704" y="3679152"/>
                  <a:pt x="9385750" y="3677168"/>
                  <a:pt x="9393191" y="3674688"/>
                </a:cubicBezTo>
                <a:cubicBezTo>
                  <a:pt x="9400632" y="3672207"/>
                  <a:pt x="9405966" y="3668982"/>
                  <a:pt x="9409190" y="3665014"/>
                </a:cubicBezTo>
                <a:cubicBezTo>
                  <a:pt x="9412415" y="3661045"/>
                  <a:pt x="9414027" y="3656580"/>
                  <a:pt x="9414027" y="3651619"/>
                </a:cubicBezTo>
                <a:lnTo>
                  <a:pt x="9414027" y="3313035"/>
                </a:lnTo>
                <a:lnTo>
                  <a:pt x="9677453" y="2788416"/>
                </a:lnTo>
                <a:cubicBezTo>
                  <a:pt x="9686382" y="2770557"/>
                  <a:pt x="9692336" y="2756418"/>
                  <a:pt x="9695312" y="2746000"/>
                </a:cubicBezTo>
                <a:cubicBezTo>
                  <a:pt x="9698289" y="2735582"/>
                  <a:pt x="9696925" y="2727768"/>
                  <a:pt x="9691220" y="2722560"/>
                </a:cubicBezTo>
                <a:cubicBezTo>
                  <a:pt x="9685514" y="2717351"/>
                  <a:pt x="9674848" y="2714126"/>
                  <a:pt x="9659222" y="2712886"/>
                </a:cubicBezTo>
                <a:cubicBezTo>
                  <a:pt x="9643594" y="2711645"/>
                  <a:pt x="9621642" y="2711025"/>
                  <a:pt x="9593365" y="2711025"/>
                </a:cubicBezTo>
                <a:cubicBezTo>
                  <a:pt x="9572033" y="2711025"/>
                  <a:pt x="9554918" y="2711522"/>
                  <a:pt x="9542020" y="2712514"/>
                </a:cubicBezTo>
                <a:cubicBezTo>
                  <a:pt x="9529122" y="2713506"/>
                  <a:pt x="9518951" y="2715490"/>
                  <a:pt x="9511510" y="2718467"/>
                </a:cubicBezTo>
                <a:cubicBezTo>
                  <a:pt x="9504068" y="2721443"/>
                  <a:pt x="9498487" y="2725288"/>
                  <a:pt x="9494766" y="2730001"/>
                </a:cubicBezTo>
                <a:cubicBezTo>
                  <a:pt x="9491046" y="2734714"/>
                  <a:pt x="9487944" y="2741039"/>
                  <a:pt x="9485464" y="2748977"/>
                </a:cubicBezTo>
                <a:lnTo>
                  <a:pt x="9379796" y="2984125"/>
                </a:lnTo>
                <a:cubicBezTo>
                  <a:pt x="9370371" y="3006945"/>
                  <a:pt x="9360696" y="3031006"/>
                  <a:pt x="9350775" y="3056307"/>
                </a:cubicBezTo>
                <a:cubicBezTo>
                  <a:pt x="9340854" y="3081607"/>
                  <a:pt x="9331180" y="3107652"/>
                  <a:pt x="9321754" y="3134441"/>
                </a:cubicBezTo>
                <a:lnTo>
                  <a:pt x="9320266" y="3134441"/>
                </a:lnTo>
                <a:cubicBezTo>
                  <a:pt x="9309848" y="3106660"/>
                  <a:pt x="9299554" y="3080119"/>
                  <a:pt x="9289384" y="3054819"/>
                </a:cubicBezTo>
                <a:cubicBezTo>
                  <a:pt x="9279214" y="3029518"/>
                  <a:pt x="9268920" y="3005457"/>
                  <a:pt x="9258502" y="2982637"/>
                </a:cubicBezTo>
                <a:lnTo>
                  <a:pt x="9151346" y="2746000"/>
                </a:lnTo>
                <a:cubicBezTo>
                  <a:pt x="9147873" y="2739055"/>
                  <a:pt x="9144276" y="2733350"/>
                  <a:pt x="9140556" y="2728885"/>
                </a:cubicBezTo>
                <a:cubicBezTo>
                  <a:pt x="9136835" y="2724420"/>
                  <a:pt x="9131006" y="2720823"/>
                  <a:pt x="9123068" y="2718095"/>
                </a:cubicBezTo>
                <a:cubicBezTo>
                  <a:pt x="9115131" y="2715366"/>
                  <a:pt x="9104340" y="2713506"/>
                  <a:pt x="9090698" y="2712514"/>
                </a:cubicBezTo>
                <a:cubicBezTo>
                  <a:pt x="9077056" y="2711522"/>
                  <a:pt x="9058824" y="2711025"/>
                  <a:pt x="9036004" y="2711025"/>
                </a:cubicBezTo>
                <a:close/>
                <a:moveTo>
                  <a:pt x="6563969" y="2711025"/>
                </a:moveTo>
                <a:cubicBezTo>
                  <a:pt x="6538668" y="2711025"/>
                  <a:pt x="6518329" y="2711397"/>
                  <a:pt x="6502949" y="2712142"/>
                </a:cubicBezTo>
                <a:cubicBezTo>
                  <a:pt x="6487571" y="2712886"/>
                  <a:pt x="6475540" y="2714622"/>
                  <a:pt x="6466859" y="2717351"/>
                </a:cubicBezTo>
                <a:cubicBezTo>
                  <a:pt x="6458177" y="2720079"/>
                  <a:pt x="6451852" y="2724048"/>
                  <a:pt x="6447883" y="2729257"/>
                </a:cubicBezTo>
                <a:cubicBezTo>
                  <a:pt x="6443915" y="2734466"/>
                  <a:pt x="6440442" y="2741287"/>
                  <a:pt x="6437465" y="2749721"/>
                </a:cubicBezTo>
                <a:lnTo>
                  <a:pt x="6140553" y="3603994"/>
                </a:lnTo>
                <a:cubicBezTo>
                  <a:pt x="6134600" y="3621357"/>
                  <a:pt x="6130879" y="3635248"/>
                  <a:pt x="6129391" y="3645666"/>
                </a:cubicBezTo>
                <a:cubicBezTo>
                  <a:pt x="6127903" y="3656084"/>
                  <a:pt x="6129639" y="3664146"/>
                  <a:pt x="6134600" y="3669851"/>
                </a:cubicBezTo>
                <a:cubicBezTo>
                  <a:pt x="6139561" y="3675556"/>
                  <a:pt x="6148491" y="3679152"/>
                  <a:pt x="6161389" y="3680641"/>
                </a:cubicBezTo>
                <a:cubicBezTo>
                  <a:pt x="6174288" y="3682129"/>
                  <a:pt x="6192147" y="3682873"/>
                  <a:pt x="6214967" y="3682873"/>
                </a:cubicBezTo>
                <a:cubicBezTo>
                  <a:pt x="6236299" y="3682873"/>
                  <a:pt x="6253538" y="3682377"/>
                  <a:pt x="6266685" y="3681385"/>
                </a:cubicBezTo>
                <a:cubicBezTo>
                  <a:pt x="6279831" y="3680393"/>
                  <a:pt x="6290001" y="3678532"/>
                  <a:pt x="6297195" y="3675804"/>
                </a:cubicBezTo>
                <a:cubicBezTo>
                  <a:pt x="6304388" y="3673075"/>
                  <a:pt x="6309597" y="3669354"/>
                  <a:pt x="6312822" y="3664642"/>
                </a:cubicBezTo>
                <a:cubicBezTo>
                  <a:pt x="6316046" y="3659929"/>
                  <a:pt x="6318651" y="3654100"/>
                  <a:pt x="6320635" y="3647154"/>
                </a:cubicBezTo>
                <a:lnTo>
                  <a:pt x="6381655" y="3458887"/>
                </a:lnTo>
                <a:lnTo>
                  <a:pt x="6743307" y="3458887"/>
                </a:lnTo>
                <a:lnTo>
                  <a:pt x="6808047" y="3652363"/>
                </a:lnTo>
                <a:cubicBezTo>
                  <a:pt x="6810032" y="3658812"/>
                  <a:pt x="6812512" y="3664021"/>
                  <a:pt x="6815488" y="3667990"/>
                </a:cubicBezTo>
                <a:cubicBezTo>
                  <a:pt x="6818465" y="3671959"/>
                  <a:pt x="6823674" y="3675060"/>
                  <a:pt x="6831115" y="3677292"/>
                </a:cubicBezTo>
                <a:cubicBezTo>
                  <a:pt x="6838557" y="3679524"/>
                  <a:pt x="6849347" y="3681013"/>
                  <a:pt x="6863485" y="3681757"/>
                </a:cubicBezTo>
                <a:cubicBezTo>
                  <a:pt x="6877624" y="3682501"/>
                  <a:pt x="6897344" y="3682873"/>
                  <a:pt x="6922645" y="3682873"/>
                </a:cubicBezTo>
                <a:cubicBezTo>
                  <a:pt x="6946954" y="3682873"/>
                  <a:pt x="6966053" y="3682253"/>
                  <a:pt x="6979943" y="3681013"/>
                </a:cubicBezTo>
                <a:cubicBezTo>
                  <a:pt x="6993834" y="3679773"/>
                  <a:pt x="7003508" y="3676548"/>
                  <a:pt x="7008965" y="3671339"/>
                </a:cubicBezTo>
                <a:cubicBezTo>
                  <a:pt x="7014422" y="3666130"/>
                  <a:pt x="7016406" y="3658316"/>
                  <a:pt x="7014918" y="3647898"/>
                </a:cubicBezTo>
                <a:cubicBezTo>
                  <a:pt x="7013430" y="3637480"/>
                  <a:pt x="7009709" y="3623342"/>
                  <a:pt x="7003756" y="3605482"/>
                </a:cubicBezTo>
                <a:lnTo>
                  <a:pt x="6706100" y="2751953"/>
                </a:lnTo>
                <a:cubicBezTo>
                  <a:pt x="6703123" y="2742527"/>
                  <a:pt x="6699527" y="2735086"/>
                  <a:pt x="6695310" y="2729629"/>
                </a:cubicBezTo>
                <a:cubicBezTo>
                  <a:pt x="6691093" y="2724172"/>
                  <a:pt x="6684148" y="2720079"/>
                  <a:pt x="6674474" y="2717351"/>
                </a:cubicBezTo>
                <a:cubicBezTo>
                  <a:pt x="6664800" y="2714622"/>
                  <a:pt x="6651281" y="2712886"/>
                  <a:pt x="6633918" y="2712142"/>
                </a:cubicBezTo>
                <a:cubicBezTo>
                  <a:pt x="6616555" y="2711397"/>
                  <a:pt x="6593239" y="2711025"/>
                  <a:pt x="6563969" y="2711025"/>
                </a:cubicBezTo>
                <a:close/>
                <a:moveTo>
                  <a:pt x="3982694" y="2711025"/>
                </a:moveTo>
                <a:cubicBezTo>
                  <a:pt x="3957394" y="2711025"/>
                  <a:pt x="3937054" y="2711397"/>
                  <a:pt x="3921675" y="2712142"/>
                </a:cubicBezTo>
                <a:cubicBezTo>
                  <a:pt x="3906296" y="2712886"/>
                  <a:pt x="3894265" y="2714622"/>
                  <a:pt x="3885584" y="2717351"/>
                </a:cubicBezTo>
                <a:cubicBezTo>
                  <a:pt x="3876902" y="2720079"/>
                  <a:pt x="3870577" y="2724048"/>
                  <a:pt x="3866608" y="2729257"/>
                </a:cubicBezTo>
                <a:cubicBezTo>
                  <a:pt x="3862639" y="2734466"/>
                  <a:pt x="3859167" y="2741287"/>
                  <a:pt x="3856190" y="2749721"/>
                </a:cubicBezTo>
                <a:lnTo>
                  <a:pt x="3559278" y="3603994"/>
                </a:lnTo>
                <a:cubicBezTo>
                  <a:pt x="3553325" y="3621357"/>
                  <a:pt x="3549604" y="3635248"/>
                  <a:pt x="3548116" y="3645666"/>
                </a:cubicBezTo>
                <a:cubicBezTo>
                  <a:pt x="3546628" y="3656084"/>
                  <a:pt x="3548364" y="3664146"/>
                  <a:pt x="3553325" y="3669851"/>
                </a:cubicBezTo>
                <a:cubicBezTo>
                  <a:pt x="3558286" y="3675556"/>
                  <a:pt x="3567216" y="3679152"/>
                  <a:pt x="3580114" y="3680641"/>
                </a:cubicBezTo>
                <a:cubicBezTo>
                  <a:pt x="3593013" y="3682129"/>
                  <a:pt x="3610872" y="3682873"/>
                  <a:pt x="3633692" y="3682873"/>
                </a:cubicBezTo>
                <a:cubicBezTo>
                  <a:pt x="3655024" y="3682873"/>
                  <a:pt x="3672264" y="3682377"/>
                  <a:pt x="3685410" y="3681385"/>
                </a:cubicBezTo>
                <a:cubicBezTo>
                  <a:pt x="3698556" y="3680393"/>
                  <a:pt x="3708726" y="3678532"/>
                  <a:pt x="3715920" y="3675804"/>
                </a:cubicBezTo>
                <a:cubicBezTo>
                  <a:pt x="3723113" y="3673075"/>
                  <a:pt x="3728322" y="3669354"/>
                  <a:pt x="3731547" y="3664642"/>
                </a:cubicBezTo>
                <a:cubicBezTo>
                  <a:pt x="3734772" y="3659929"/>
                  <a:pt x="3737376" y="3654100"/>
                  <a:pt x="3739360" y="3647154"/>
                </a:cubicBezTo>
                <a:lnTo>
                  <a:pt x="3800380" y="3458887"/>
                </a:lnTo>
                <a:lnTo>
                  <a:pt x="4162032" y="3458887"/>
                </a:lnTo>
                <a:lnTo>
                  <a:pt x="4226772" y="3652363"/>
                </a:lnTo>
                <a:cubicBezTo>
                  <a:pt x="4228757" y="3658812"/>
                  <a:pt x="4231237" y="3664021"/>
                  <a:pt x="4234214" y="3667990"/>
                </a:cubicBezTo>
                <a:cubicBezTo>
                  <a:pt x="4237190" y="3671959"/>
                  <a:pt x="4242399" y="3675060"/>
                  <a:pt x="4249840" y="3677292"/>
                </a:cubicBezTo>
                <a:cubicBezTo>
                  <a:pt x="4257282" y="3679524"/>
                  <a:pt x="4268072" y="3681013"/>
                  <a:pt x="4282211" y="3681757"/>
                </a:cubicBezTo>
                <a:cubicBezTo>
                  <a:pt x="4296349" y="3682501"/>
                  <a:pt x="4316069" y="3682873"/>
                  <a:pt x="4341370" y="3682873"/>
                </a:cubicBezTo>
                <a:cubicBezTo>
                  <a:pt x="4365678" y="3682873"/>
                  <a:pt x="4384778" y="3682253"/>
                  <a:pt x="4398669" y="3681013"/>
                </a:cubicBezTo>
                <a:cubicBezTo>
                  <a:pt x="4412559" y="3679773"/>
                  <a:pt x="4422233" y="3676548"/>
                  <a:pt x="4427690" y="3671339"/>
                </a:cubicBezTo>
                <a:cubicBezTo>
                  <a:pt x="4433147" y="3666130"/>
                  <a:pt x="4435131" y="3658316"/>
                  <a:pt x="4433644" y="3647898"/>
                </a:cubicBezTo>
                <a:cubicBezTo>
                  <a:pt x="4432155" y="3637480"/>
                  <a:pt x="4428435" y="3623342"/>
                  <a:pt x="4422481" y="3605482"/>
                </a:cubicBezTo>
                <a:lnTo>
                  <a:pt x="4124825" y="2751953"/>
                </a:lnTo>
                <a:cubicBezTo>
                  <a:pt x="4121849" y="2742527"/>
                  <a:pt x="4118252" y="2735086"/>
                  <a:pt x="4114035" y="2729629"/>
                </a:cubicBezTo>
                <a:cubicBezTo>
                  <a:pt x="4109818" y="2724172"/>
                  <a:pt x="4102873" y="2720079"/>
                  <a:pt x="4093199" y="2717351"/>
                </a:cubicBezTo>
                <a:cubicBezTo>
                  <a:pt x="4083525" y="2714622"/>
                  <a:pt x="4070007" y="2712886"/>
                  <a:pt x="4052643" y="2712142"/>
                </a:cubicBezTo>
                <a:cubicBezTo>
                  <a:pt x="4035280" y="2711397"/>
                  <a:pt x="4011964" y="2711025"/>
                  <a:pt x="3982694" y="2711025"/>
                </a:cubicBezTo>
                <a:close/>
                <a:moveTo>
                  <a:pt x="5805690" y="2699863"/>
                </a:moveTo>
                <a:cubicBezTo>
                  <a:pt x="5739709" y="2699863"/>
                  <a:pt x="5679310" y="2711025"/>
                  <a:pt x="5624491" y="2733350"/>
                </a:cubicBezTo>
                <a:cubicBezTo>
                  <a:pt x="5569673" y="2755674"/>
                  <a:pt x="5522668" y="2788416"/>
                  <a:pt x="5483477" y="2831576"/>
                </a:cubicBezTo>
                <a:cubicBezTo>
                  <a:pt x="5444285" y="2874736"/>
                  <a:pt x="5413776" y="2928067"/>
                  <a:pt x="5391948" y="2991566"/>
                </a:cubicBezTo>
                <a:cubicBezTo>
                  <a:pt x="5370119" y="3055066"/>
                  <a:pt x="5359205" y="3127744"/>
                  <a:pt x="5359205" y="3209600"/>
                </a:cubicBezTo>
                <a:cubicBezTo>
                  <a:pt x="5359205" y="3289967"/>
                  <a:pt x="5369127" y="3360412"/>
                  <a:pt x="5388971" y="3420936"/>
                </a:cubicBezTo>
                <a:cubicBezTo>
                  <a:pt x="5408814" y="3481459"/>
                  <a:pt x="5437340" y="3531936"/>
                  <a:pt x="5474547" y="3572368"/>
                </a:cubicBezTo>
                <a:cubicBezTo>
                  <a:pt x="5511754" y="3612800"/>
                  <a:pt x="5556899" y="3643186"/>
                  <a:pt x="5609981" y="3663525"/>
                </a:cubicBezTo>
                <a:cubicBezTo>
                  <a:pt x="5663063" y="3683865"/>
                  <a:pt x="5722594" y="3694035"/>
                  <a:pt x="5788575" y="3694035"/>
                </a:cubicBezTo>
                <a:cubicBezTo>
                  <a:pt x="5822309" y="3694035"/>
                  <a:pt x="5853687" y="3691307"/>
                  <a:pt x="5882708" y="3685850"/>
                </a:cubicBezTo>
                <a:cubicBezTo>
                  <a:pt x="5911730" y="3680393"/>
                  <a:pt x="5937527" y="3673571"/>
                  <a:pt x="5960099" y="3665386"/>
                </a:cubicBezTo>
                <a:cubicBezTo>
                  <a:pt x="5982671" y="3657200"/>
                  <a:pt x="6001771" y="3648643"/>
                  <a:pt x="6017398" y="3639713"/>
                </a:cubicBezTo>
                <a:cubicBezTo>
                  <a:pt x="6033025" y="3630783"/>
                  <a:pt x="6043567" y="3623466"/>
                  <a:pt x="6049024" y="3617761"/>
                </a:cubicBezTo>
                <a:cubicBezTo>
                  <a:pt x="6054481" y="3612056"/>
                  <a:pt x="6058450" y="3606971"/>
                  <a:pt x="6060930" y="3602506"/>
                </a:cubicBezTo>
                <a:cubicBezTo>
                  <a:pt x="6063410" y="3598041"/>
                  <a:pt x="6065395" y="3592708"/>
                  <a:pt x="6066883" y="3586507"/>
                </a:cubicBezTo>
                <a:cubicBezTo>
                  <a:pt x="6068371" y="3580306"/>
                  <a:pt x="6069488" y="3572864"/>
                  <a:pt x="6070232" y="3564183"/>
                </a:cubicBezTo>
                <a:cubicBezTo>
                  <a:pt x="6070976" y="3555501"/>
                  <a:pt x="6071348" y="3544959"/>
                  <a:pt x="6071348" y="3532557"/>
                </a:cubicBezTo>
                <a:cubicBezTo>
                  <a:pt x="6071348" y="3514697"/>
                  <a:pt x="6070852" y="3500434"/>
                  <a:pt x="6069860" y="3489769"/>
                </a:cubicBezTo>
                <a:cubicBezTo>
                  <a:pt x="6068868" y="3479103"/>
                  <a:pt x="6067379" y="3470793"/>
                  <a:pt x="6065395" y="3464840"/>
                </a:cubicBezTo>
                <a:cubicBezTo>
                  <a:pt x="6063410" y="3458887"/>
                  <a:pt x="6060930" y="3454918"/>
                  <a:pt x="6057954" y="3452934"/>
                </a:cubicBezTo>
                <a:cubicBezTo>
                  <a:pt x="6054977" y="3450949"/>
                  <a:pt x="6051008" y="3449957"/>
                  <a:pt x="6046047" y="3449957"/>
                </a:cubicBezTo>
                <a:cubicBezTo>
                  <a:pt x="6039598" y="3449957"/>
                  <a:pt x="6030544" y="3453926"/>
                  <a:pt x="6018886" y="3461863"/>
                </a:cubicBezTo>
                <a:cubicBezTo>
                  <a:pt x="6007228" y="3469801"/>
                  <a:pt x="5992345" y="3478730"/>
                  <a:pt x="5974238" y="3488652"/>
                </a:cubicBezTo>
                <a:cubicBezTo>
                  <a:pt x="5956131" y="3498574"/>
                  <a:pt x="5934426" y="3507628"/>
                  <a:pt x="5909125" y="3515813"/>
                </a:cubicBezTo>
                <a:cubicBezTo>
                  <a:pt x="5883825" y="3523999"/>
                  <a:pt x="5853811" y="3528092"/>
                  <a:pt x="5819084" y="3528092"/>
                </a:cubicBezTo>
                <a:cubicBezTo>
                  <a:pt x="5780885" y="3528092"/>
                  <a:pt x="5746530" y="3521519"/>
                  <a:pt x="5716021" y="3508372"/>
                </a:cubicBezTo>
                <a:cubicBezTo>
                  <a:pt x="5685511" y="3495226"/>
                  <a:pt x="5659466" y="3475258"/>
                  <a:pt x="5637886" y="3448469"/>
                </a:cubicBezTo>
                <a:cubicBezTo>
                  <a:pt x="5616306" y="3421680"/>
                  <a:pt x="5599688" y="3387573"/>
                  <a:pt x="5588029" y="3346149"/>
                </a:cubicBezTo>
                <a:cubicBezTo>
                  <a:pt x="5576370" y="3304726"/>
                  <a:pt x="5570541" y="3255736"/>
                  <a:pt x="5570541" y="3199182"/>
                </a:cubicBezTo>
                <a:cubicBezTo>
                  <a:pt x="5570541" y="3147588"/>
                  <a:pt x="5575998" y="3101203"/>
                  <a:pt x="5586913" y="3060027"/>
                </a:cubicBezTo>
                <a:cubicBezTo>
                  <a:pt x="5597826" y="3018852"/>
                  <a:pt x="5613826" y="2983753"/>
                  <a:pt x="5634909" y="2954732"/>
                </a:cubicBezTo>
                <a:cubicBezTo>
                  <a:pt x="5655993" y="2925710"/>
                  <a:pt x="5681542" y="2903386"/>
                  <a:pt x="5711556" y="2887759"/>
                </a:cubicBezTo>
                <a:cubicBezTo>
                  <a:pt x="5741569" y="2872132"/>
                  <a:pt x="5775676" y="2864319"/>
                  <a:pt x="5813875" y="2864319"/>
                </a:cubicBezTo>
                <a:cubicBezTo>
                  <a:pt x="5848602" y="2864319"/>
                  <a:pt x="5878491" y="2868659"/>
                  <a:pt x="5903545" y="2877341"/>
                </a:cubicBezTo>
                <a:cubicBezTo>
                  <a:pt x="5928597" y="2886023"/>
                  <a:pt x="5950177" y="2895696"/>
                  <a:pt x="5968285" y="2906362"/>
                </a:cubicBezTo>
                <a:cubicBezTo>
                  <a:pt x="5986392" y="2917028"/>
                  <a:pt x="6001151" y="2926702"/>
                  <a:pt x="6012561" y="2935384"/>
                </a:cubicBezTo>
                <a:cubicBezTo>
                  <a:pt x="6023971" y="2944066"/>
                  <a:pt x="6033397" y="2948406"/>
                  <a:pt x="6040838" y="2948406"/>
                </a:cubicBezTo>
                <a:cubicBezTo>
                  <a:pt x="6045303" y="2948406"/>
                  <a:pt x="6049272" y="2946918"/>
                  <a:pt x="6052744" y="2943941"/>
                </a:cubicBezTo>
                <a:cubicBezTo>
                  <a:pt x="6056217" y="2940965"/>
                  <a:pt x="6059194" y="2936252"/>
                  <a:pt x="6061674" y="2929803"/>
                </a:cubicBezTo>
                <a:cubicBezTo>
                  <a:pt x="6064155" y="2923354"/>
                  <a:pt x="6065891" y="2914920"/>
                  <a:pt x="6066883" y="2904502"/>
                </a:cubicBezTo>
                <a:cubicBezTo>
                  <a:pt x="6067876" y="2894084"/>
                  <a:pt x="6068371" y="2881434"/>
                  <a:pt x="6068371" y="2866551"/>
                </a:cubicBezTo>
                <a:cubicBezTo>
                  <a:pt x="6068371" y="2852660"/>
                  <a:pt x="6067999" y="2841002"/>
                  <a:pt x="6067255" y="2831576"/>
                </a:cubicBezTo>
                <a:cubicBezTo>
                  <a:pt x="6066511" y="2822150"/>
                  <a:pt x="6065395" y="2813965"/>
                  <a:pt x="6063907" y="2807019"/>
                </a:cubicBezTo>
                <a:cubicBezTo>
                  <a:pt x="6062418" y="2800074"/>
                  <a:pt x="6060434" y="2794369"/>
                  <a:pt x="6057954" y="2789904"/>
                </a:cubicBezTo>
                <a:cubicBezTo>
                  <a:pt x="6055473" y="2785439"/>
                  <a:pt x="6050884" y="2779858"/>
                  <a:pt x="6044187" y="2773161"/>
                </a:cubicBezTo>
                <a:cubicBezTo>
                  <a:pt x="6037490" y="2766464"/>
                  <a:pt x="6025707" y="2758402"/>
                  <a:pt x="6008840" y="2748977"/>
                </a:cubicBezTo>
                <a:cubicBezTo>
                  <a:pt x="5991973" y="2739551"/>
                  <a:pt x="5972997" y="2731241"/>
                  <a:pt x="5951913" y="2724048"/>
                </a:cubicBezTo>
                <a:cubicBezTo>
                  <a:pt x="5930830" y="2716855"/>
                  <a:pt x="5907885" y="2711025"/>
                  <a:pt x="5883080" y="2706560"/>
                </a:cubicBezTo>
                <a:cubicBezTo>
                  <a:pt x="5858276" y="2702096"/>
                  <a:pt x="5832479" y="2699863"/>
                  <a:pt x="5805690" y="2699863"/>
                </a:cubicBezTo>
                <a:close/>
                <a:moveTo>
                  <a:pt x="3224415" y="2699863"/>
                </a:moveTo>
                <a:cubicBezTo>
                  <a:pt x="3158434" y="2699863"/>
                  <a:pt x="3098035" y="2711025"/>
                  <a:pt x="3043217" y="2733350"/>
                </a:cubicBezTo>
                <a:cubicBezTo>
                  <a:pt x="2988398" y="2755674"/>
                  <a:pt x="2941393" y="2788416"/>
                  <a:pt x="2902202" y="2831576"/>
                </a:cubicBezTo>
                <a:cubicBezTo>
                  <a:pt x="2863011" y="2874736"/>
                  <a:pt x="2832501" y="2928067"/>
                  <a:pt x="2810673" y="2991566"/>
                </a:cubicBezTo>
                <a:cubicBezTo>
                  <a:pt x="2788845" y="3055066"/>
                  <a:pt x="2777930" y="3127744"/>
                  <a:pt x="2777930" y="3209600"/>
                </a:cubicBezTo>
                <a:cubicBezTo>
                  <a:pt x="2777930" y="3289967"/>
                  <a:pt x="2787852" y="3360412"/>
                  <a:pt x="2807696" y="3420936"/>
                </a:cubicBezTo>
                <a:cubicBezTo>
                  <a:pt x="2827540" y="3481459"/>
                  <a:pt x="2856065" y="3531936"/>
                  <a:pt x="2893272" y="3572368"/>
                </a:cubicBezTo>
                <a:cubicBezTo>
                  <a:pt x="2930479" y="3612800"/>
                  <a:pt x="2975624" y="3643186"/>
                  <a:pt x="3028706" y="3663525"/>
                </a:cubicBezTo>
                <a:cubicBezTo>
                  <a:pt x="3081788" y="3683865"/>
                  <a:pt x="3141319" y="3694035"/>
                  <a:pt x="3207300" y="3694035"/>
                </a:cubicBezTo>
                <a:cubicBezTo>
                  <a:pt x="3241034" y="3694035"/>
                  <a:pt x="3272412" y="3691307"/>
                  <a:pt x="3301434" y="3685850"/>
                </a:cubicBezTo>
                <a:cubicBezTo>
                  <a:pt x="3330455" y="3680393"/>
                  <a:pt x="3356252" y="3673571"/>
                  <a:pt x="3378824" y="3665386"/>
                </a:cubicBezTo>
                <a:cubicBezTo>
                  <a:pt x="3401396" y="3657200"/>
                  <a:pt x="3420496" y="3648643"/>
                  <a:pt x="3436123" y="3639713"/>
                </a:cubicBezTo>
                <a:cubicBezTo>
                  <a:pt x="3451750" y="3630783"/>
                  <a:pt x="3462292" y="3623466"/>
                  <a:pt x="3467749" y="3617761"/>
                </a:cubicBezTo>
                <a:cubicBezTo>
                  <a:pt x="3473206" y="3612056"/>
                  <a:pt x="3477175" y="3606971"/>
                  <a:pt x="3479655" y="3602506"/>
                </a:cubicBezTo>
                <a:cubicBezTo>
                  <a:pt x="3482136" y="3598041"/>
                  <a:pt x="3484120" y="3592708"/>
                  <a:pt x="3485608" y="3586507"/>
                </a:cubicBezTo>
                <a:cubicBezTo>
                  <a:pt x="3487097" y="3580306"/>
                  <a:pt x="3488213" y="3572864"/>
                  <a:pt x="3488957" y="3564183"/>
                </a:cubicBezTo>
                <a:cubicBezTo>
                  <a:pt x="3489701" y="3555501"/>
                  <a:pt x="3490073" y="3544959"/>
                  <a:pt x="3490073" y="3532557"/>
                </a:cubicBezTo>
                <a:cubicBezTo>
                  <a:pt x="3490073" y="3514697"/>
                  <a:pt x="3489577" y="3500434"/>
                  <a:pt x="3488585" y="3489769"/>
                </a:cubicBezTo>
                <a:cubicBezTo>
                  <a:pt x="3487593" y="3479103"/>
                  <a:pt x="3486104" y="3470793"/>
                  <a:pt x="3484120" y="3464840"/>
                </a:cubicBezTo>
                <a:cubicBezTo>
                  <a:pt x="3482136" y="3458887"/>
                  <a:pt x="3479655" y="3454918"/>
                  <a:pt x="3476679" y="3452934"/>
                </a:cubicBezTo>
                <a:cubicBezTo>
                  <a:pt x="3473702" y="3450949"/>
                  <a:pt x="3469733" y="3449957"/>
                  <a:pt x="3464772" y="3449957"/>
                </a:cubicBezTo>
                <a:cubicBezTo>
                  <a:pt x="3458323" y="3449957"/>
                  <a:pt x="3449269" y="3453926"/>
                  <a:pt x="3437611" y="3461863"/>
                </a:cubicBezTo>
                <a:cubicBezTo>
                  <a:pt x="3425953" y="3469801"/>
                  <a:pt x="3411070" y="3478730"/>
                  <a:pt x="3392963" y="3488652"/>
                </a:cubicBezTo>
                <a:cubicBezTo>
                  <a:pt x="3374855" y="3498574"/>
                  <a:pt x="3353151" y="3507628"/>
                  <a:pt x="3327850" y="3515813"/>
                </a:cubicBezTo>
                <a:cubicBezTo>
                  <a:pt x="3302550" y="3523999"/>
                  <a:pt x="3272536" y="3528092"/>
                  <a:pt x="3237809" y="3528092"/>
                </a:cubicBezTo>
                <a:cubicBezTo>
                  <a:pt x="3199610" y="3528092"/>
                  <a:pt x="3165256" y="3521519"/>
                  <a:pt x="3134746" y="3508372"/>
                </a:cubicBezTo>
                <a:cubicBezTo>
                  <a:pt x="3104236" y="3495226"/>
                  <a:pt x="3078191" y="3475258"/>
                  <a:pt x="3056611" y="3448469"/>
                </a:cubicBezTo>
                <a:cubicBezTo>
                  <a:pt x="3035031" y="3421680"/>
                  <a:pt x="3018412" y="3387573"/>
                  <a:pt x="3006754" y="3346149"/>
                </a:cubicBezTo>
                <a:cubicBezTo>
                  <a:pt x="2995095" y="3304726"/>
                  <a:pt x="2989266" y="3255736"/>
                  <a:pt x="2989266" y="3199182"/>
                </a:cubicBezTo>
                <a:cubicBezTo>
                  <a:pt x="2989266" y="3147588"/>
                  <a:pt x="2994724" y="3101203"/>
                  <a:pt x="3005638" y="3060027"/>
                </a:cubicBezTo>
                <a:cubicBezTo>
                  <a:pt x="3016552" y="3018852"/>
                  <a:pt x="3032551" y="2983753"/>
                  <a:pt x="3053635" y="2954732"/>
                </a:cubicBezTo>
                <a:cubicBezTo>
                  <a:pt x="3074719" y="2925710"/>
                  <a:pt x="3100267" y="2903386"/>
                  <a:pt x="3130281" y="2887759"/>
                </a:cubicBezTo>
                <a:cubicBezTo>
                  <a:pt x="3160295" y="2872132"/>
                  <a:pt x="3194401" y="2864319"/>
                  <a:pt x="3232600" y="2864319"/>
                </a:cubicBezTo>
                <a:cubicBezTo>
                  <a:pt x="3267327" y="2864319"/>
                  <a:pt x="3297217" y="2868659"/>
                  <a:pt x="3322269" y="2877341"/>
                </a:cubicBezTo>
                <a:cubicBezTo>
                  <a:pt x="3347322" y="2886023"/>
                  <a:pt x="3368902" y="2895696"/>
                  <a:pt x="3387010" y="2906362"/>
                </a:cubicBezTo>
                <a:cubicBezTo>
                  <a:pt x="3405117" y="2917028"/>
                  <a:pt x="3419876" y="2926702"/>
                  <a:pt x="3431286" y="2935384"/>
                </a:cubicBezTo>
                <a:cubicBezTo>
                  <a:pt x="3442696" y="2944066"/>
                  <a:pt x="3452122" y="2948406"/>
                  <a:pt x="3459563" y="2948406"/>
                </a:cubicBezTo>
                <a:cubicBezTo>
                  <a:pt x="3464028" y="2948406"/>
                  <a:pt x="3467997" y="2946918"/>
                  <a:pt x="3471470" y="2943941"/>
                </a:cubicBezTo>
                <a:cubicBezTo>
                  <a:pt x="3474942" y="2940965"/>
                  <a:pt x="3477919" y="2936252"/>
                  <a:pt x="3480399" y="2929803"/>
                </a:cubicBezTo>
                <a:cubicBezTo>
                  <a:pt x="3482880" y="2923354"/>
                  <a:pt x="3484616" y="2914920"/>
                  <a:pt x="3485608" y="2904502"/>
                </a:cubicBezTo>
                <a:cubicBezTo>
                  <a:pt x="3486600" y="2894084"/>
                  <a:pt x="3487097" y="2881434"/>
                  <a:pt x="3487097" y="2866551"/>
                </a:cubicBezTo>
                <a:cubicBezTo>
                  <a:pt x="3487097" y="2852660"/>
                  <a:pt x="3486724" y="2841002"/>
                  <a:pt x="3485980" y="2831576"/>
                </a:cubicBezTo>
                <a:cubicBezTo>
                  <a:pt x="3485236" y="2822150"/>
                  <a:pt x="3484120" y="2813965"/>
                  <a:pt x="3482632" y="2807019"/>
                </a:cubicBezTo>
                <a:cubicBezTo>
                  <a:pt x="3481144" y="2800074"/>
                  <a:pt x="3479159" y="2794369"/>
                  <a:pt x="3476679" y="2789904"/>
                </a:cubicBezTo>
                <a:cubicBezTo>
                  <a:pt x="3474198" y="2785439"/>
                  <a:pt x="3469609" y="2779858"/>
                  <a:pt x="3462912" y="2773161"/>
                </a:cubicBezTo>
                <a:cubicBezTo>
                  <a:pt x="3456215" y="2766464"/>
                  <a:pt x="3444433" y="2758402"/>
                  <a:pt x="3427565" y="2748977"/>
                </a:cubicBezTo>
                <a:cubicBezTo>
                  <a:pt x="3410698" y="2739551"/>
                  <a:pt x="3391723" y="2731241"/>
                  <a:pt x="3370638" y="2724048"/>
                </a:cubicBezTo>
                <a:cubicBezTo>
                  <a:pt x="3349555" y="2716855"/>
                  <a:pt x="3326610" y="2711025"/>
                  <a:pt x="3301805" y="2706560"/>
                </a:cubicBezTo>
                <a:cubicBezTo>
                  <a:pt x="3277001" y="2702096"/>
                  <a:pt x="3251204" y="2699863"/>
                  <a:pt x="3224415" y="2699863"/>
                </a:cubicBezTo>
                <a:close/>
                <a:moveTo>
                  <a:pt x="0" y="0"/>
                </a:moveTo>
                <a:lnTo>
                  <a:pt x="12192000" y="0"/>
                </a:lnTo>
                <a:lnTo>
                  <a:pt x="12192000" y="6858000"/>
                </a:lnTo>
                <a:lnTo>
                  <a:pt x="0" y="6858000"/>
                </a:lnTo>
                <a:close/>
              </a:path>
            </a:pathLst>
          </a:custGeom>
          <a:ln/>
        </p:spPr>
        <p:style>
          <a:lnRef idx="2">
            <a:schemeClr val="accent3">
              <a:shade val="15000"/>
            </a:schemeClr>
          </a:lnRef>
          <a:fillRef idx="1">
            <a:schemeClr val="accent3"/>
          </a:fillRef>
          <a:effectRef idx="0">
            <a:schemeClr val="accent3"/>
          </a:effectRef>
          <a:fontRef idx="minor">
            <a:schemeClr val="lt1"/>
          </a:fontRef>
        </p:style>
        <p:txBody>
          <a:bodyPr wrap="square" rtlCol="0" anchor="ctr">
            <a:noAutofit/>
          </a:bodyPr>
          <a:lstStyle/>
          <a:p>
            <a:pPr algn="ctr"/>
            <a:endParaRPr lang="en-IN">
              <a:solidFill>
                <a:schemeClr val="bg1"/>
              </a:solidFill>
            </a:endParaRPr>
          </a:p>
        </p:txBody>
      </p:sp>
      <p:pic>
        <p:nvPicPr>
          <p:cNvPr id="21" name="Picture 20">
            <a:extLst>
              <a:ext uri="{FF2B5EF4-FFF2-40B4-BE49-F238E27FC236}">
                <a16:creationId xmlns:a16="http://schemas.microsoft.com/office/drawing/2014/main" id="{93166A4C-044A-A537-709F-1947176420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72208" y="2978662"/>
            <a:ext cx="1619792" cy="526538"/>
          </a:xfrm>
          <a:prstGeom prst="rect">
            <a:avLst/>
          </a:prstGeom>
        </p:spPr>
      </p:pic>
      <p:sp>
        <p:nvSpPr>
          <p:cNvPr id="23" name="TextBox 22">
            <a:extLst>
              <a:ext uri="{FF2B5EF4-FFF2-40B4-BE49-F238E27FC236}">
                <a16:creationId xmlns:a16="http://schemas.microsoft.com/office/drawing/2014/main" id="{1F7C895D-4C2F-F23A-50A4-E952C183A78B}"/>
              </a:ext>
            </a:extLst>
          </p:cNvPr>
          <p:cNvSpPr txBox="1"/>
          <p:nvPr/>
        </p:nvSpPr>
        <p:spPr>
          <a:xfrm>
            <a:off x="2712721" y="3881120"/>
            <a:ext cx="7029728" cy="461665"/>
          </a:xfrm>
          <a:prstGeom prst="rect">
            <a:avLst/>
          </a:prstGeom>
          <a:noFill/>
        </p:spPr>
        <p:txBody>
          <a:bodyPr wrap="square" rtlCol="0">
            <a:spAutoFit/>
          </a:bodyPr>
          <a:lstStyle/>
          <a:p>
            <a:pPr algn="ctr"/>
            <a:r>
              <a:rPr lang="en-IN" sz="2400" spc="300" dirty="0">
                <a:latin typeface="Arial" panose="020B0604020202020204" pitchFamily="34" charset="0"/>
                <a:cs typeface="Arial" panose="020B0604020202020204" pitchFamily="34" charset="0"/>
              </a:rPr>
              <a:t>THE CAR RENTAL AUTOMATION</a:t>
            </a:r>
          </a:p>
        </p:txBody>
      </p:sp>
    </p:spTree>
    <p:extLst>
      <p:ext uri="{BB962C8B-B14F-4D97-AF65-F5344CB8AC3E}">
        <p14:creationId xmlns:p14="http://schemas.microsoft.com/office/powerpoint/2010/main" val="4222901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3.75E-6 4.81481E-6 L -0.81054 -0.01112 " pathEditMode="relative" rAng="0" ptsTypes="AA">
                                      <p:cBhvr>
                                        <p:cTn id="6" dur="10000" fill="hold"/>
                                        <p:tgtEl>
                                          <p:spTgt spid="21"/>
                                        </p:tgtEl>
                                        <p:attrNameLst>
                                          <p:attrName>ppt_x</p:attrName>
                                          <p:attrName>ppt_y</p:attrName>
                                        </p:attrNameLst>
                                      </p:cBhvr>
                                      <p:rCtr x="-40534" y="-556"/>
                                    </p:animMotion>
                                  </p:childTnLst>
                                </p:cTn>
                              </p:par>
                              <p:par>
                                <p:cTn id="7" presetID="35" presetClass="path" presetSubtype="0" accel="50000" decel="50000" fill="hold" nodeType="withEffect">
                                  <p:stCondLst>
                                    <p:cond delay="0"/>
                                  </p:stCondLst>
                                  <p:childTnLst>
                                    <p:animMotion origin="layout" path="M 0 0 L -0.85 0 " pathEditMode="relative" rAng="0" ptsTypes="AA">
                                      <p:cBhvr>
                                        <p:cTn id="8" dur="10000" fill="hold"/>
                                        <p:tgtEl>
                                          <p:spTgt spid="15"/>
                                        </p:tgtEl>
                                        <p:attrNameLst>
                                          <p:attrName>ppt_x</p:attrName>
                                          <p:attrName>ppt_y</p:attrName>
                                        </p:attrNameLst>
                                      </p:cBhvr>
                                      <p:rCtr x="-4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DC21E-0A50-2407-3C5E-17935AFBDCB2}"/>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9E7118EC-88BE-EAE6-D958-49ADF2FE21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5126" y="3600408"/>
            <a:ext cx="9065189" cy="3117847"/>
          </a:xfrm>
          <a:prstGeom prst="rect">
            <a:avLst/>
          </a:prstGeom>
        </p:spPr>
      </p:pic>
      <p:sp>
        <p:nvSpPr>
          <p:cNvPr id="2" name="Title 1">
            <a:extLst>
              <a:ext uri="{FF2B5EF4-FFF2-40B4-BE49-F238E27FC236}">
                <a16:creationId xmlns:a16="http://schemas.microsoft.com/office/drawing/2014/main" id="{04E74368-3495-556B-7DC6-B6D23867C76A}"/>
              </a:ext>
            </a:extLst>
          </p:cNvPr>
          <p:cNvSpPr>
            <a:spLocks noGrp="1"/>
          </p:cNvSpPr>
          <p:nvPr/>
        </p:nvSpPr>
        <p:spPr>
          <a:xfrm>
            <a:off x="-115788" y="318939"/>
            <a:ext cx="4260881"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Car Management</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3" name="Content Placeholder 2">
            <a:extLst>
              <a:ext uri="{FF2B5EF4-FFF2-40B4-BE49-F238E27FC236}">
                <a16:creationId xmlns:a16="http://schemas.microsoft.com/office/drawing/2014/main" id="{C1E61063-8730-35D9-572D-C1E6C590B712}"/>
              </a:ext>
            </a:extLst>
          </p:cNvPr>
          <p:cNvSpPr>
            <a:spLocks noGrp="1"/>
          </p:cNvSpPr>
          <p:nvPr/>
        </p:nvSpPr>
        <p:spPr>
          <a:xfrm>
            <a:off x="1023417" y="726750"/>
            <a:ext cx="10408920" cy="1033060"/>
          </a:xfrm>
          <a:prstGeom prst="rect">
            <a:avLst/>
          </a:prstGeom>
        </p:spPr>
        <p:txBody>
          <a:bodyPr vert="horz" lIns="91440" tIns="45720" rIns="91440" bIns="45720" rtlCol="0">
            <a:no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70000"/>
              </a:lnSpc>
              <a:buNone/>
            </a:pPr>
            <a:r>
              <a:rPr lang="en-US" sz="1800" dirty="0">
                <a:solidFill>
                  <a:schemeClr val="tx1"/>
                </a:solidFill>
                <a:latin typeface="Times New Roman" panose="02020603050405020304" charset="0"/>
                <a:ea typeface="Roboto" panose="02000000000000000000" pitchFamily="2" charset="0"/>
                <a:cs typeface="Times New Roman" panose="02020603050405020304" charset="0"/>
              </a:rPr>
              <a:t>The Car Management Module ensures seamless rental operations, helping businesses efficiently manage their fleet, track car status, and automate maintenance.</a:t>
            </a:r>
          </a:p>
        </p:txBody>
      </p:sp>
      <p:sp>
        <p:nvSpPr>
          <p:cNvPr id="4" name="Title 1">
            <a:extLst>
              <a:ext uri="{FF2B5EF4-FFF2-40B4-BE49-F238E27FC236}">
                <a16:creationId xmlns:a16="http://schemas.microsoft.com/office/drawing/2014/main" id="{EA552784-CF86-1771-8C20-D1F08C31EAD5}"/>
              </a:ext>
            </a:extLst>
          </p:cNvPr>
          <p:cNvSpPr txBox="1"/>
          <p:nvPr/>
        </p:nvSpPr>
        <p:spPr>
          <a:xfrm>
            <a:off x="638813" y="1894246"/>
            <a:ext cx="2427772" cy="462154"/>
          </a:xfrm>
          <a:prstGeom prst="rect">
            <a:avLst/>
          </a:prstGeom>
        </p:spPr>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Key Features</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12" name="Google Shape;265;p24">
            <a:extLst>
              <a:ext uri="{FF2B5EF4-FFF2-40B4-BE49-F238E27FC236}">
                <a16:creationId xmlns:a16="http://schemas.microsoft.com/office/drawing/2014/main" id="{7003B0F8-9BAE-8535-6429-B8D9D87360D5}"/>
              </a:ext>
            </a:extLst>
          </p:cNvPr>
          <p:cNvSpPr txBox="1"/>
          <p:nvPr/>
        </p:nvSpPr>
        <p:spPr>
          <a:xfrm>
            <a:off x="2323417" y="2148762"/>
            <a:ext cx="8904025" cy="181473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9pPr>
          </a:lstStyle>
          <a:p>
            <a:pPr marL="139700" lvl="0" indent="0" algn="l" rtl="0">
              <a:lnSpc>
                <a:spcPct val="150000"/>
              </a:lnSpc>
              <a:spcBef>
                <a:spcPts val="0"/>
              </a:spcBef>
              <a:spcAft>
                <a:spcPts val="0"/>
              </a:spcAft>
              <a:buClr>
                <a:srgbClr val="000000"/>
              </a:buClr>
              <a:buSzPts val="1400"/>
            </a:pPr>
            <a:r>
              <a:rPr lang="en-GB"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1. Add &amp; Update Car Details:</a:t>
            </a: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a:t>
            </a:r>
            <a:endParaRPr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lvl="0" indent="0" algn="l" rtl="0">
              <a:lnSpc>
                <a:spcPct val="150000"/>
              </a:lnSpc>
              <a:spcBef>
                <a:spcPts val="0"/>
              </a:spcBef>
              <a:spcAft>
                <a:spcPts val="0"/>
              </a:spcAft>
              <a:buNone/>
            </a:pP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Empower receptionists to efficiently manage vehicle inventory by adding new car records and updating existing details, ensuring data accuracy and accessibility.</a:t>
            </a:r>
            <a:endParaRPr sz="1800" dirty="0">
              <a:latin typeface="Times New Roman" panose="02020603050405020304" pitchFamily="18" charset="0"/>
              <a:cs typeface="Times New Roman" panose="02020603050405020304" pitchFamily="18" charset="0"/>
            </a:endParaRPr>
          </a:p>
        </p:txBody>
      </p:sp>
      <p:sp>
        <p:nvSpPr>
          <p:cNvPr id="13" name="Google Shape;266;p24">
            <a:extLst>
              <a:ext uri="{FF2B5EF4-FFF2-40B4-BE49-F238E27FC236}">
                <a16:creationId xmlns:a16="http://schemas.microsoft.com/office/drawing/2014/main" id="{091FB92D-C527-B2FB-BB09-31DAC94B89DF}"/>
              </a:ext>
            </a:extLst>
          </p:cNvPr>
          <p:cNvSpPr txBox="1"/>
          <p:nvPr/>
        </p:nvSpPr>
        <p:spPr>
          <a:xfrm>
            <a:off x="5630062" y="3915264"/>
            <a:ext cx="6801147" cy="2215986"/>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9pPr>
          </a:lstStyle>
          <a:p>
            <a:pPr marL="0" lvl="0" indent="0" algn="l" rtl="0">
              <a:lnSpc>
                <a:spcPct val="150000"/>
              </a:lnSpc>
              <a:spcBef>
                <a:spcPts val="0"/>
              </a:spcBef>
              <a:spcAft>
                <a:spcPts val="0"/>
              </a:spcAft>
              <a:buSzPts val="1100"/>
              <a:buNone/>
            </a:pPr>
            <a:r>
              <a:rPr lang="en-GB"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2. View &amp; Filter Cars:</a:t>
            </a: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a:t>
            </a:r>
            <a:endParaRPr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0" lvl="0" indent="0" algn="l" rtl="0">
              <a:lnSpc>
                <a:spcPct val="150000"/>
              </a:lnSpc>
              <a:spcBef>
                <a:spcPts val="0"/>
              </a:spcBef>
              <a:spcAft>
                <a:spcPts val="0"/>
              </a:spcAft>
              <a:buSzPts val="1100"/>
              <a:buNone/>
            </a:pP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Quickly locate vehicles based on status and     </a:t>
            </a:r>
            <a:b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b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type, with robust filtering capabilities. The system </a:t>
            </a:r>
            <a:b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b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intelligently handles valid and invalid cases, ensuring   </a:t>
            </a:r>
            <a:b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b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seamless search functionality.</a:t>
            </a:r>
            <a:endParaRPr sz="1800" dirty="0">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Tree>
    <p:extLst>
      <p:ext uri="{BB962C8B-B14F-4D97-AF65-F5344CB8AC3E}">
        <p14:creationId xmlns:p14="http://schemas.microsoft.com/office/powerpoint/2010/main" val="139297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D4EC7B-8E8A-CB9B-D16F-A99E44631E03}"/>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5ABF70E-0452-5F49-9ED5-092E9FEBB0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6928" y="3429000"/>
            <a:ext cx="9558383" cy="3107097"/>
          </a:xfrm>
          <a:prstGeom prst="rect">
            <a:avLst/>
          </a:prstGeom>
        </p:spPr>
      </p:pic>
      <p:sp>
        <p:nvSpPr>
          <p:cNvPr id="6" name="Google Shape;274;p25">
            <a:extLst>
              <a:ext uri="{FF2B5EF4-FFF2-40B4-BE49-F238E27FC236}">
                <a16:creationId xmlns:a16="http://schemas.microsoft.com/office/drawing/2014/main" id="{22AE47A7-8B97-F470-0C5E-A0916C4409E4}"/>
              </a:ext>
            </a:extLst>
          </p:cNvPr>
          <p:cNvSpPr txBox="1"/>
          <p:nvPr/>
        </p:nvSpPr>
        <p:spPr>
          <a:xfrm>
            <a:off x="1176706" y="2870519"/>
            <a:ext cx="6717228" cy="192631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100"/>
              <a:buFont typeface="DM Sans"/>
              <a:buNone/>
              <a:defRPr sz="1100" b="0" i="0" u="none" strike="noStrike" cap="none">
                <a:solidFill>
                  <a:schemeClr val="dk1"/>
                </a:solidFill>
                <a:latin typeface="DM Sans"/>
                <a:ea typeface="DM Sans"/>
                <a:cs typeface="DM Sans"/>
                <a:sym typeface="DM Sans"/>
              </a:defRPr>
            </a:lvl9pPr>
          </a:lstStyle>
          <a:p>
            <a:pPr marL="0" lvl="0" indent="0" algn="l" rtl="0">
              <a:lnSpc>
                <a:spcPct val="150000"/>
              </a:lnSpc>
              <a:spcBef>
                <a:spcPts val="0"/>
              </a:spcBef>
              <a:spcAft>
                <a:spcPts val="0"/>
              </a:spcAft>
              <a:buSzPts val="1100"/>
              <a:buNone/>
            </a:pPr>
            <a:r>
              <a:rPr lang="en-GB"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4.</a:t>
            </a: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a:t>
            </a:r>
            <a:r>
              <a:rPr lang="en-GB"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Deletion &amp; Status Updates: </a:t>
            </a:r>
            <a:endParaRPr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0" lvl="0" indent="0" algn="just" rtl="0">
              <a:lnSpc>
                <a:spcPct val="150000"/>
              </a:lnSpc>
              <a:spcBef>
                <a:spcPts val="0"/>
              </a:spcBef>
              <a:spcAft>
                <a:spcPts val="0"/>
              </a:spcAft>
              <a:buSzPts val="1100"/>
              <a:buNone/>
            </a:pPr>
            <a:r>
              <a:rPr lang="en-GB" sz="1800" b="1"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                         </a:t>
            </a:r>
            <a:r>
              <a:rPr lang="en-GB"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rPr>
              <a:t>Maintain accurate records by removing obsolete car entries. Easily track maintenance progress with status updates, ensuring efficient  workflow management.</a:t>
            </a:r>
            <a:endParaRPr sz="1800"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7" name="Content Placeholder 2">
            <a:extLst>
              <a:ext uri="{FF2B5EF4-FFF2-40B4-BE49-F238E27FC236}">
                <a16:creationId xmlns:a16="http://schemas.microsoft.com/office/drawing/2014/main" id="{85723BE0-224C-8C63-A55B-7111907A7DF8}"/>
              </a:ext>
            </a:extLst>
          </p:cNvPr>
          <p:cNvSpPr>
            <a:spLocks noGrp="1"/>
          </p:cNvSpPr>
          <p:nvPr/>
        </p:nvSpPr>
        <p:spPr>
          <a:xfrm>
            <a:off x="1269303" y="842496"/>
            <a:ext cx="9838588" cy="2109047"/>
          </a:xfrm>
          <a:prstGeom prst="rect">
            <a:avLst/>
          </a:prstGeom>
        </p:spPr>
        <p:txBody>
          <a:bodyPr vert="horz" lIns="91440" tIns="45720" rIns="91440" bIns="45720" rtlCol="0">
            <a:no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70000"/>
              </a:lnSpc>
              <a:buNone/>
            </a:pPr>
            <a:r>
              <a:rPr lang="en-US" sz="1800" b="1" dirty="0">
                <a:solidFill>
                  <a:schemeClr val="tx1"/>
                </a:solidFill>
                <a:latin typeface="Times New Roman" panose="02020603050405020304" charset="0"/>
                <a:ea typeface="Roboto" panose="02000000000000000000" pitchFamily="2" charset="0"/>
                <a:cs typeface="Times New Roman" panose="02020603050405020304" charset="0"/>
              </a:rPr>
              <a:t>3. Maintenance &amp; Alerts:</a:t>
            </a:r>
          </a:p>
          <a:p>
            <a:pPr marL="0" indent="0">
              <a:lnSpc>
                <a:spcPct val="170000"/>
              </a:lnSpc>
              <a:buNone/>
            </a:pPr>
            <a:r>
              <a:rPr lang="en-US" sz="1800" dirty="0">
                <a:solidFill>
                  <a:schemeClr val="tx1"/>
                </a:solidFill>
                <a:latin typeface="Times New Roman" panose="02020603050405020304" charset="0"/>
                <a:ea typeface="Roboto" panose="02000000000000000000" pitchFamily="2" charset="0"/>
                <a:cs typeface="Times New Roman" panose="02020603050405020304" charset="0"/>
              </a:rPr>
              <a:t>Proactively maintain your fleet with automated  service recommendations based on usage. Comprehensive maintenance logs provide a detailed history for each vehicle.</a:t>
            </a:r>
          </a:p>
        </p:txBody>
      </p:sp>
    </p:spTree>
    <p:extLst>
      <p:ext uri="{BB962C8B-B14F-4D97-AF65-F5344CB8AC3E}">
        <p14:creationId xmlns:p14="http://schemas.microsoft.com/office/powerpoint/2010/main" val="2910595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2FD521-D5B2-AF49-2026-95AB2CE36F6D}"/>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82910901-E52D-01A7-A1FD-100B18E708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2589" y="1808774"/>
            <a:ext cx="9558383" cy="3107097"/>
          </a:xfrm>
          <a:prstGeom prst="rect">
            <a:avLst/>
          </a:prstGeom>
        </p:spPr>
      </p:pic>
      <p:pic>
        <p:nvPicPr>
          <p:cNvPr id="4" name="Picture 3">
            <a:extLst>
              <a:ext uri="{FF2B5EF4-FFF2-40B4-BE49-F238E27FC236}">
                <a16:creationId xmlns:a16="http://schemas.microsoft.com/office/drawing/2014/main" id="{F8FD13C2-C6A1-B96C-3D4F-A168AA44E7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7572" y="426706"/>
            <a:ext cx="4256302" cy="3121754"/>
          </a:xfrm>
          <a:prstGeom prst="rect">
            <a:avLst/>
          </a:prstGeom>
        </p:spPr>
      </p:pic>
      <p:grpSp>
        <p:nvGrpSpPr>
          <p:cNvPr id="15" name="Group 14">
            <a:extLst>
              <a:ext uri="{FF2B5EF4-FFF2-40B4-BE49-F238E27FC236}">
                <a16:creationId xmlns:a16="http://schemas.microsoft.com/office/drawing/2014/main" id="{1BFD824B-0622-71BA-EB0A-E9DFAD99D2C6}"/>
              </a:ext>
            </a:extLst>
          </p:cNvPr>
          <p:cNvGrpSpPr/>
          <p:nvPr/>
        </p:nvGrpSpPr>
        <p:grpSpPr>
          <a:xfrm>
            <a:off x="143650" y="1888389"/>
            <a:ext cx="1102775" cy="574450"/>
            <a:chOff x="468923" y="2631831"/>
            <a:chExt cx="1554188" cy="1078041"/>
          </a:xfrm>
        </p:grpSpPr>
        <p:sp>
          <p:nvSpPr>
            <p:cNvPr id="16" name="Arrow: Chevron 15">
              <a:extLst>
                <a:ext uri="{FF2B5EF4-FFF2-40B4-BE49-F238E27FC236}">
                  <a16:creationId xmlns:a16="http://schemas.microsoft.com/office/drawing/2014/main" id="{DE860CCA-0672-3955-11A3-A567DD69B532}"/>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7" name="Arrow: Chevron 16">
              <a:extLst>
                <a:ext uri="{FF2B5EF4-FFF2-40B4-BE49-F238E27FC236}">
                  <a16:creationId xmlns:a16="http://schemas.microsoft.com/office/drawing/2014/main" id="{59C9343F-0E1F-D961-D303-097499FDB45B}"/>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8" name="Arrow: Chevron 17">
              <a:extLst>
                <a:ext uri="{FF2B5EF4-FFF2-40B4-BE49-F238E27FC236}">
                  <a16:creationId xmlns:a16="http://schemas.microsoft.com/office/drawing/2014/main" id="{F7C356EE-BFD7-BC86-D4DD-31FA9D92D249}"/>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sp>
        <p:nvSpPr>
          <p:cNvPr id="19" name="Text Placeholder 3">
            <a:extLst>
              <a:ext uri="{FF2B5EF4-FFF2-40B4-BE49-F238E27FC236}">
                <a16:creationId xmlns:a16="http://schemas.microsoft.com/office/drawing/2014/main" id="{87FE1201-1989-63F2-8E97-86CBFBD087A9}"/>
              </a:ext>
            </a:extLst>
          </p:cNvPr>
          <p:cNvSpPr>
            <a:spLocks noGrp="1"/>
          </p:cNvSpPr>
          <p:nvPr/>
        </p:nvSpPr>
        <p:spPr>
          <a:xfrm>
            <a:off x="6580210" y="3994096"/>
            <a:ext cx="5149672"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cap="none" dirty="0">
                <a:latin typeface="Times New Roman" panose="02020603050405020304" pitchFamily="18" charset="0"/>
                <a:cs typeface="Times New Roman" panose="02020603050405020304" pitchFamily="18" charset="0"/>
              </a:rPr>
              <a:t>Explore our wide selection of cars, bikes, and SUVs, designed to meet all your travel needs. Whether for daily commutes or adventurous road trips, we have the perfect ride for you.</a:t>
            </a:r>
            <a:endParaRPr lang="en-IN" sz="1800" cap="none"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64DD259-6440-0C80-AB4A-0D4D3AE5511E}"/>
              </a:ext>
            </a:extLst>
          </p:cNvPr>
          <p:cNvSpPr txBox="1"/>
          <p:nvPr/>
        </p:nvSpPr>
        <p:spPr>
          <a:xfrm>
            <a:off x="6011297" y="1065274"/>
            <a:ext cx="489996" cy="369332"/>
          </a:xfrm>
          <a:prstGeom prst="rect">
            <a:avLst/>
          </a:prstGeom>
          <a:noFill/>
        </p:spPr>
        <p:txBody>
          <a:bodyPr wrap="square">
            <a:spAutoFit/>
          </a:bodyPr>
          <a:lstStyle/>
          <a:p>
            <a:r>
              <a:rPr lang="en-IN" dirty="0"/>
              <a:t>💡</a:t>
            </a:r>
          </a:p>
        </p:txBody>
      </p:sp>
      <p:sp>
        <p:nvSpPr>
          <p:cNvPr id="25" name="TextBox 24">
            <a:extLst>
              <a:ext uri="{FF2B5EF4-FFF2-40B4-BE49-F238E27FC236}">
                <a16:creationId xmlns:a16="http://schemas.microsoft.com/office/drawing/2014/main" id="{81B5F5DB-BD4E-4815-52DC-F6652E6C1E58}"/>
              </a:ext>
            </a:extLst>
          </p:cNvPr>
          <p:cNvSpPr txBox="1"/>
          <p:nvPr/>
        </p:nvSpPr>
        <p:spPr>
          <a:xfrm flipH="1">
            <a:off x="6046986" y="3994096"/>
            <a:ext cx="454307" cy="369332"/>
          </a:xfrm>
          <a:prstGeom prst="rect">
            <a:avLst/>
          </a:prstGeom>
          <a:noFill/>
        </p:spPr>
        <p:txBody>
          <a:bodyPr wrap="square">
            <a:spAutoFit/>
          </a:bodyPr>
          <a:lstStyle/>
          <a:p>
            <a:r>
              <a:rPr lang="en-IN" dirty="0"/>
              <a:t>💡</a:t>
            </a:r>
          </a:p>
        </p:txBody>
      </p:sp>
      <p:pic>
        <p:nvPicPr>
          <p:cNvPr id="27" name="Picture 26">
            <a:extLst>
              <a:ext uri="{FF2B5EF4-FFF2-40B4-BE49-F238E27FC236}">
                <a16:creationId xmlns:a16="http://schemas.microsoft.com/office/drawing/2014/main" id="{7237458B-0BD3-CD5B-A6C5-7C27C17AB1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7572" y="3761771"/>
            <a:ext cx="4346620" cy="2882651"/>
          </a:xfrm>
          <a:prstGeom prst="rect">
            <a:avLst/>
          </a:prstGeom>
        </p:spPr>
      </p:pic>
      <p:grpSp>
        <p:nvGrpSpPr>
          <p:cNvPr id="28" name="Group 27">
            <a:extLst>
              <a:ext uri="{FF2B5EF4-FFF2-40B4-BE49-F238E27FC236}">
                <a16:creationId xmlns:a16="http://schemas.microsoft.com/office/drawing/2014/main" id="{8E75F876-82A3-B33D-ABE7-6E798A5D4AA5}"/>
              </a:ext>
            </a:extLst>
          </p:cNvPr>
          <p:cNvGrpSpPr/>
          <p:nvPr/>
        </p:nvGrpSpPr>
        <p:grpSpPr>
          <a:xfrm>
            <a:off x="143650" y="4915871"/>
            <a:ext cx="1102775" cy="574450"/>
            <a:chOff x="468923" y="2631831"/>
            <a:chExt cx="1554188" cy="1078041"/>
          </a:xfrm>
        </p:grpSpPr>
        <p:sp>
          <p:nvSpPr>
            <p:cNvPr id="29" name="Arrow: Chevron 28">
              <a:extLst>
                <a:ext uri="{FF2B5EF4-FFF2-40B4-BE49-F238E27FC236}">
                  <a16:creationId xmlns:a16="http://schemas.microsoft.com/office/drawing/2014/main" id="{629495DA-90A0-DFE5-7068-3B4A389F904B}"/>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0" name="Arrow: Chevron 29">
              <a:extLst>
                <a:ext uri="{FF2B5EF4-FFF2-40B4-BE49-F238E27FC236}">
                  <a16:creationId xmlns:a16="http://schemas.microsoft.com/office/drawing/2014/main" id="{A2B28260-3B42-3A0F-9816-288D921CE85D}"/>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1" name="Arrow: Chevron 30">
              <a:extLst>
                <a:ext uri="{FF2B5EF4-FFF2-40B4-BE49-F238E27FC236}">
                  <a16:creationId xmlns:a16="http://schemas.microsoft.com/office/drawing/2014/main" id="{CBE73D8A-0E5B-3AE2-67A2-A1E1580C9AAE}"/>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sp>
        <p:nvSpPr>
          <p:cNvPr id="32" name="Text Placeholder 3">
            <a:extLst>
              <a:ext uri="{FF2B5EF4-FFF2-40B4-BE49-F238E27FC236}">
                <a16:creationId xmlns:a16="http://schemas.microsoft.com/office/drawing/2014/main" id="{E50655BA-D4B6-B1BE-C126-99F530AC2A78}"/>
              </a:ext>
            </a:extLst>
          </p:cNvPr>
          <p:cNvSpPr>
            <a:spLocks noGrp="1"/>
          </p:cNvSpPr>
          <p:nvPr/>
        </p:nvSpPr>
        <p:spPr>
          <a:xfrm>
            <a:off x="6580210" y="1217674"/>
            <a:ext cx="5149672"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cap="none" dirty="0">
                <a:latin typeface="Times New Roman" panose="02020603050405020304" pitchFamily="18" charset="0"/>
                <a:cs typeface="Times New Roman" panose="02020603050405020304" pitchFamily="18" charset="0"/>
              </a:rPr>
              <a:t>From hassle-free bookings to real-time vehicle tracking, our advanced rental system streamlines every step. Manage reservations, update vehicle details, and access reports effortlessly.</a:t>
            </a:r>
            <a:endParaRPr lang="en-IN" sz="18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58656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C246B-69A4-1205-5F6C-45312A64C385}"/>
            </a:ext>
          </a:extLst>
        </p:cNvPr>
        <p:cNvGrpSpPr/>
        <p:nvPr/>
      </p:nvGrpSpPr>
      <p:grpSpPr>
        <a:xfrm>
          <a:off x="0" y="0"/>
          <a:ext cx="0" cy="0"/>
          <a:chOff x="0" y="0"/>
          <a:chExt cx="0" cy="0"/>
        </a:xfrm>
      </p:grpSpPr>
      <p:grpSp>
        <p:nvGrpSpPr>
          <p:cNvPr id="15" name="Group 14">
            <a:extLst>
              <a:ext uri="{FF2B5EF4-FFF2-40B4-BE49-F238E27FC236}">
                <a16:creationId xmlns:a16="http://schemas.microsoft.com/office/drawing/2014/main" id="{CBB04515-6A8D-B19A-6A71-470BB7833C5E}"/>
              </a:ext>
            </a:extLst>
          </p:cNvPr>
          <p:cNvGrpSpPr/>
          <p:nvPr/>
        </p:nvGrpSpPr>
        <p:grpSpPr>
          <a:xfrm>
            <a:off x="2631688" y="1159726"/>
            <a:ext cx="930554" cy="419961"/>
            <a:chOff x="468923" y="2631831"/>
            <a:chExt cx="1554188" cy="1078041"/>
          </a:xfrm>
        </p:grpSpPr>
        <p:sp>
          <p:nvSpPr>
            <p:cNvPr id="16" name="Arrow: Chevron 15">
              <a:extLst>
                <a:ext uri="{FF2B5EF4-FFF2-40B4-BE49-F238E27FC236}">
                  <a16:creationId xmlns:a16="http://schemas.microsoft.com/office/drawing/2014/main" id="{BC76E35A-EE01-8034-D479-B5187CCEF2C3}"/>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7" name="Arrow: Chevron 16">
              <a:extLst>
                <a:ext uri="{FF2B5EF4-FFF2-40B4-BE49-F238E27FC236}">
                  <a16:creationId xmlns:a16="http://schemas.microsoft.com/office/drawing/2014/main" id="{BE9B8469-1850-CCFB-6DB2-0F2F68008749}"/>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8" name="Arrow: Chevron 17">
              <a:extLst>
                <a:ext uri="{FF2B5EF4-FFF2-40B4-BE49-F238E27FC236}">
                  <a16:creationId xmlns:a16="http://schemas.microsoft.com/office/drawing/2014/main" id="{0B71DF5B-5B04-0B42-1822-22544D956C1F}"/>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grpSp>
        <p:nvGrpSpPr>
          <p:cNvPr id="28" name="Group 27">
            <a:extLst>
              <a:ext uri="{FF2B5EF4-FFF2-40B4-BE49-F238E27FC236}">
                <a16:creationId xmlns:a16="http://schemas.microsoft.com/office/drawing/2014/main" id="{D482049A-94B6-FB78-AB7E-E69AC35D4222}"/>
              </a:ext>
            </a:extLst>
          </p:cNvPr>
          <p:cNvGrpSpPr/>
          <p:nvPr/>
        </p:nvGrpSpPr>
        <p:grpSpPr>
          <a:xfrm>
            <a:off x="334537" y="3847170"/>
            <a:ext cx="934190" cy="371911"/>
            <a:chOff x="468923" y="2631831"/>
            <a:chExt cx="1554188" cy="1078041"/>
          </a:xfrm>
        </p:grpSpPr>
        <p:sp>
          <p:nvSpPr>
            <p:cNvPr id="29" name="Arrow: Chevron 28">
              <a:extLst>
                <a:ext uri="{FF2B5EF4-FFF2-40B4-BE49-F238E27FC236}">
                  <a16:creationId xmlns:a16="http://schemas.microsoft.com/office/drawing/2014/main" id="{6573B809-3B40-9557-34FB-F6FED94D3758}"/>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0" name="Arrow: Chevron 29">
              <a:extLst>
                <a:ext uri="{FF2B5EF4-FFF2-40B4-BE49-F238E27FC236}">
                  <a16:creationId xmlns:a16="http://schemas.microsoft.com/office/drawing/2014/main" id="{67B313DA-CA36-E29C-9863-1CAB7B04D118}"/>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1" name="Arrow: Chevron 30">
              <a:extLst>
                <a:ext uri="{FF2B5EF4-FFF2-40B4-BE49-F238E27FC236}">
                  <a16:creationId xmlns:a16="http://schemas.microsoft.com/office/drawing/2014/main" id="{2DE1EE36-0DBC-B332-0F6D-1552C744EB29}"/>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sp>
        <p:nvSpPr>
          <p:cNvPr id="32" name="Text Placeholder 3">
            <a:extLst>
              <a:ext uri="{FF2B5EF4-FFF2-40B4-BE49-F238E27FC236}">
                <a16:creationId xmlns:a16="http://schemas.microsoft.com/office/drawing/2014/main" id="{5D29C617-6D2A-F892-555E-2290AF7F02C8}"/>
              </a:ext>
            </a:extLst>
          </p:cNvPr>
          <p:cNvSpPr>
            <a:spLocks noGrp="1"/>
          </p:cNvSpPr>
          <p:nvPr/>
        </p:nvSpPr>
        <p:spPr>
          <a:xfrm>
            <a:off x="7193527" y="656212"/>
            <a:ext cx="5149672"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b="1" cap="none" dirty="0">
                <a:latin typeface="Times New Roman" panose="02020603050405020304" pitchFamily="18" charset="0"/>
                <a:cs typeface="Times New Roman" panose="02020603050405020304" pitchFamily="18" charset="0"/>
              </a:rPr>
              <a:t>Find Vehicle by Status:</a:t>
            </a:r>
          </a:p>
          <a:p>
            <a:pPr algn="l"/>
            <a:r>
              <a:rPr lang="en-US" sz="1800" cap="none" dirty="0">
                <a:latin typeface="Times New Roman" panose="02020603050405020304" pitchFamily="18" charset="0"/>
                <a:cs typeface="Times New Roman" panose="02020603050405020304" pitchFamily="18" charset="0"/>
              </a:rPr>
              <a:t>Quickly filter vehicles based on availability, ensuring efficient fleet utilization and seamless customer service.</a:t>
            </a:r>
            <a:endParaRPr lang="en-IN" sz="1800" cap="none"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8AF49E4-A47D-DBA0-5567-5A90DDA72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9673" y="116861"/>
            <a:ext cx="3133493" cy="2485018"/>
          </a:xfrm>
          <a:prstGeom prst="rect">
            <a:avLst/>
          </a:prstGeom>
        </p:spPr>
      </p:pic>
      <p:pic>
        <p:nvPicPr>
          <p:cNvPr id="6" name="Picture 5">
            <a:extLst>
              <a:ext uri="{FF2B5EF4-FFF2-40B4-BE49-F238E27FC236}">
                <a16:creationId xmlns:a16="http://schemas.microsoft.com/office/drawing/2014/main" id="{28C50BF4-468B-72D9-79BE-755EC73B04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6110" y="2807310"/>
            <a:ext cx="3133493" cy="2221890"/>
          </a:xfrm>
          <a:prstGeom prst="rect">
            <a:avLst/>
          </a:prstGeom>
        </p:spPr>
      </p:pic>
      <p:sp>
        <p:nvSpPr>
          <p:cNvPr id="7" name="Text Placeholder 3">
            <a:extLst>
              <a:ext uri="{FF2B5EF4-FFF2-40B4-BE49-F238E27FC236}">
                <a16:creationId xmlns:a16="http://schemas.microsoft.com/office/drawing/2014/main" id="{D2380F6B-0E94-F57C-6C77-4F4614199256}"/>
              </a:ext>
            </a:extLst>
          </p:cNvPr>
          <p:cNvSpPr>
            <a:spLocks noGrp="1"/>
          </p:cNvSpPr>
          <p:nvPr/>
        </p:nvSpPr>
        <p:spPr>
          <a:xfrm>
            <a:off x="6851762" y="5100633"/>
            <a:ext cx="5149672"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b="1" cap="none" dirty="0">
                <a:latin typeface="Times New Roman" panose="02020603050405020304" pitchFamily="18" charset="0"/>
                <a:cs typeface="Times New Roman" panose="02020603050405020304" pitchFamily="18" charset="0"/>
              </a:rPr>
              <a:t>Find Vehicle by Type:</a:t>
            </a:r>
          </a:p>
          <a:p>
            <a:pPr algn="l"/>
            <a:r>
              <a:rPr lang="en-US" sz="1800" cap="none" dirty="0">
                <a:latin typeface="Times New Roman" panose="02020603050405020304" pitchFamily="18" charset="0"/>
                <a:cs typeface="Times New Roman" panose="02020603050405020304" pitchFamily="18" charset="0"/>
              </a:rPr>
              <a:t>Easily categorize and locate vehicles based on type, optimizing rental selection and fleet organization.</a:t>
            </a:r>
            <a:endParaRPr lang="en-IN" sz="1800" cap="none" dirty="0">
              <a:latin typeface="Times New Roman" panose="02020603050405020304" pitchFamily="18" charset="0"/>
              <a:cs typeface="Times New Roman" panose="02020603050405020304" pitchFamily="18" charset="0"/>
            </a:endParaRPr>
          </a:p>
        </p:txBody>
      </p:sp>
      <p:sp>
        <p:nvSpPr>
          <p:cNvPr id="8" name="Text Placeholder 3">
            <a:extLst>
              <a:ext uri="{FF2B5EF4-FFF2-40B4-BE49-F238E27FC236}">
                <a16:creationId xmlns:a16="http://schemas.microsoft.com/office/drawing/2014/main" id="{932FBAF4-22CA-4B5B-897F-961DD04A19C3}"/>
              </a:ext>
            </a:extLst>
          </p:cNvPr>
          <p:cNvSpPr>
            <a:spLocks noGrp="1"/>
          </p:cNvSpPr>
          <p:nvPr/>
        </p:nvSpPr>
        <p:spPr>
          <a:xfrm>
            <a:off x="709272" y="5039153"/>
            <a:ext cx="4630968"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b="1" cap="none" dirty="0">
                <a:latin typeface="Times New Roman" panose="02020603050405020304" pitchFamily="18" charset="0"/>
                <a:cs typeface="Times New Roman" panose="02020603050405020304" pitchFamily="18" charset="0"/>
              </a:rPr>
              <a:t>Find Vehicle by ID:</a:t>
            </a:r>
          </a:p>
          <a:p>
            <a:pPr algn="l"/>
            <a:r>
              <a:rPr lang="en-US" sz="1800" cap="none" dirty="0">
                <a:latin typeface="Times New Roman" panose="02020603050405020304" pitchFamily="18" charset="0"/>
                <a:cs typeface="Times New Roman" panose="02020603050405020304" pitchFamily="18" charset="0"/>
              </a:rPr>
              <a:t>Instantly retrieve detailed vehicle information using a unique ID, streamlining management and tracking.</a:t>
            </a:r>
            <a:endParaRPr lang="en-IN" sz="1800" cap="none" dirty="0">
              <a:latin typeface="Times New Roman" panose="02020603050405020304" pitchFamily="18" charset="0"/>
              <a:cs typeface="Times New Roman" panose="02020603050405020304" pitchFamily="18" charset="0"/>
            </a:endParaRPr>
          </a:p>
        </p:txBody>
      </p:sp>
      <p:grpSp>
        <p:nvGrpSpPr>
          <p:cNvPr id="10" name="Group 9">
            <a:extLst>
              <a:ext uri="{FF2B5EF4-FFF2-40B4-BE49-F238E27FC236}">
                <a16:creationId xmlns:a16="http://schemas.microsoft.com/office/drawing/2014/main" id="{7E755115-E5B0-E437-EDE0-9E2E152038D7}"/>
              </a:ext>
            </a:extLst>
          </p:cNvPr>
          <p:cNvGrpSpPr/>
          <p:nvPr/>
        </p:nvGrpSpPr>
        <p:grpSpPr>
          <a:xfrm>
            <a:off x="6259337" y="3732299"/>
            <a:ext cx="934190" cy="371911"/>
            <a:chOff x="468923" y="2631831"/>
            <a:chExt cx="1554188" cy="1078041"/>
          </a:xfrm>
        </p:grpSpPr>
        <p:sp>
          <p:nvSpPr>
            <p:cNvPr id="11" name="Arrow: Chevron 10">
              <a:extLst>
                <a:ext uri="{FF2B5EF4-FFF2-40B4-BE49-F238E27FC236}">
                  <a16:creationId xmlns:a16="http://schemas.microsoft.com/office/drawing/2014/main" id="{4440A08E-7045-36B4-0D30-2835A7B26217}"/>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2" name="Arrow: Chevron 11">
              <a:extLst>
                <a:ext uri="{FF2B5EF4-FFF2-40B4-BE49-F238E27FC236}">
                  <a16:creationId xmlns:a16="http://schemas.microsoft.com/office/drawing/2014/main" id="{50EE1148-8B48-DE5F-6D63-DA11DC00C6C3}"/>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3" name="Arrow: Chevron 12">
              <a:extLst>
                <a:ext uri="{FF2B5EF4-FFF2-40B4-BE49-F238E27FC236}">
                  <a16:creationId xmlns:a16="http://schemas.microsoft.com/office/drawing/2014/main" id="{5FAC046B-3D5C-57E6-8866-E76B6DF3528A}"/>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pic>
        <p:nvPicPr>
          <p:cNvPr id="20" name="Picture 19">
            <a:extLst>
              <a:ext uri="{FF2B5EF4-FFF2-40B4-BE49-F238E27FC236}">
                <a16:creationId xmlns:a16="http://schemas.microsoft.com/office/drawing/2014/main" id="{E847C5C8-F132-5117-9367-278EA385E3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2399" y="2807310"/>
            <a:ext cx="3310863" cy="2231843"/>
          </a:xfrm>
          <a:prstGeom prst="rect">
            <a:avLst/>
          </a:prstGeom>
        </p:spPr>
      </p:pic>
    </p:spTree>
    <p:extLst>
      <p:ext uri="{BB962C8B-B14F-4D97-AF65-F5344CB8AC3E}">
        <p14:creationId xmlns:p14="http://schemas.microsoft.com/office/powerpoint/2010/main" val="4035441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5B8C9-9FCE-1881-2133-65A31A76B7F6}"/>
            </a:ext>
          </a:extLst>
        </p:cNvPr>
        <p:cNvGrpSpPr/>
        <p:nvPr/>
      </p:nvGrpSpPr>
      <p:grpSpPr>
        <a:xfrm>
          <a:off x="0" y="0"/>
          <a:ext cx="0" cy="0"/>
          <a:chOff x="0" y="0"/>
          <a:chExt cx="0" cy="0"/>
        </a:xfrm>
      </p:grpSpPr>
      <p:grpSp>
        <p:nvGrpSpPr>
          <p:cNvPr id="28" name="Group 27">
            <a:extLst>
              <a:ext uri="{FF2B5EF4-FFF2-40B4-BE49-F238E27FC236}">
                <a16:creationId xmlns:a16="http://schemas.microsoft.com/office/drawing/2014/main" id="{EE2B73B0-3E72-57A4-CDE8-2C092C0D8543}"/>
              </a:ext>
            </a:extLst>
          </p:cNvPr>
          <p:cNvGrpSpPr/>
          <p:nvPr/>
        </p:nvGrpSpPr>
        <p:grpSpPr>
          <a:xfrm>
            <a:off x="412596" y="1966228"/>
            <a:ext cx="934190" cy="371911"/>
            <a:chOff x="468923" y="2631831"/>
            <a:chExt cx="1554188" cy="1078041"/>
          </a:xfrm>
        </p:grpSpPr>
        <p:sp>
          <p:nvSpPr>
            <p:cNvPr id="29" name="Arrow: Chevron 28">
              <a:extLst>
                <a:ext uri="{FF2B5EF4-FFF2-40B4-BE49-F238E27FC236}">
                  <a16:creationId xmlns:a16="http://schemas.microsoft.com/office/drawing/2014/main" id="{753D15F0-9B86-3539-8F3E-AB591F3980A2}"/>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0" name="Arrow: Chevron 29">
              <a:extLst>
                <a:ext uri="{FF2B5EF4-FFF2-40B4-BE49-F238E27FC236}">
                  <a16:creationId xmlns:a16="http://schemas.microsoft.com/office/drawing/2014/main" id="{28B0BCE8-BD83-4C72-33F0-C69027D17FCC}"/>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31" name="Arrow: Chevron 30">
              <a:extLst>
                <a:ext uri="{FF2B5EF4-FFF2-40B4-BE49-F238E27FC236}">
                  <a16:creationId xmlns:a16="http://schemas.microsoft.com/office/drawing/2014/main" id="{F050ACBF-412B-B023-B512-3B9529EFB9D9}"/>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sp>
        <p:nvSpPr>
          <p:cNvPr id="7" name="Text Placeholder 3">
            <a:extLst>
              <a:ext uri="{FF2B5EF4-FFF2-40B4-BE49-F238E27FC236}">
                <a16:creationId xmlns:a16="http://schemas.microsoft.com/office/drawing/2014/main" id="{56F97703-5F45-EA50-CECD-E03899B5A44C}"/>
              </a:ext>
            </a:extLst>
          </p:cNvPr>
          <p:cNvSpPr>
            <a:spLocks noGrp="1"/>
          </p:cNvSpPr>
          <p:nvPr/>
        </p:nvSpPr>
        <p:spPr>
          <a:xfrm>
            <a:off x="6732016" y="4298622"/>
            <a:ext cx="5149672"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b="1" cap="none" dirty="0">
                <a:latin typeface="Times New Roman" panose="02020603050405020304" pitchFamily="18" charset="0"/>
                <a:cs typeface="Times New Roman" panose="02020603050405020304" pitchFamily="18" charset="0"/>
              </a:rPr>
              <a:t>Delete Car:</a:t>
            </a:r>
          </a:p>
          <a:p>
            <a:pPr algn="just"/>
            <a:r>
              <a:rPr lang="en-US" sz="1800" cap="none" dirty="0">
                <a:latin typeface="Times New Roman" panose="02020603050405020304" pitchFamily="18" charset="0"/>
                <a:cs typeface="Times New Roman" panose="02020603050405020304" pitchFamily="18" charset="0"/>
              </a:rPr>
              <a:t>Maintain an up-to-date inventory by removing obsolete or retired vehicles from the system with ease.</a:t>
            </a:r>
            <a:endParaRPr lang="en-IN" sz="1800" cap="none" dirty="0">
              <a:latin typeface="Times New Roman" panose="02020603050405020304" pitchFamily="18" charset="0"/>
              <a:cs typeface="Times New Roman" panose="02020603050405020304" pitchFamily="18" charset="0"/>
            </a:endParaRPr>
          </a:p>
        </p:txBody>
      </p:sp>
      <p:sp>
        <p:nvSpPr>
          <p:cNvPr id="8" name="Text Placeholder 3">
            <a:extLst>
              <a:ext uri="{FF2B5EF4-FFF2-40B4-BE49-F238E27FC236}">
                <a16:creationId xmlns:a16="http://schemas.microsoft.com/office/drawing/2014/main" id="{FD5848B9-28E5-02EC-5CE6-3A6F1FDA904A}"/>
              </a:ext>
            </a:extLst>
          </p:cNvPr>
          <p:cNvSpPr>
            <a:spLocks noGrp="1"/>
          </p:cNvSpPr>
          <p:nvPr/>
        </p:nvSpPr>
        <p:spPr>
          <a:xfrm>
            <a:off x="952182" y="4298622"/>
            <a:ext cx="4630968" cy="1646230"/>
          </a:xfrm>
          <a:prstGeom prst="rect">
            <a:avLst/>
          </a:prstGeom>
        </p:spPr>
        <p:txBody>
          <a:bodyPr vert="horz" lIns="91440" tIns="45720" rIns="91440" bIns="45720" rtlCol="0" anchor="t">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algn="l"/>
            <a:r>
              <a:rPr lang="en-US" sz="1800" b="1" cap="none" dirty="0">
                <a:latin typeface="Times New Roman" panose="02020603050405020304" pitchFamily="18" charset="0"/>
                <a:cs typeface="Times New Roman" panose="02020603050405020304" pitchFamily="18" charset="0"/>
              </a:rPr>
              <a:t>Update Vehicle Details:</a:t>
            </a:r>
          </a:p>
          <a:p>
            <a:pPr algn="just"/>
            <a:r>
              <a:rPr lang="en-US" sz="1800" cap="none" dirty="0">
                <a:latin typeface="Times New Roman" panose="02020603050405020304" pitchFamily="18" charset="0"/>
                <a:cs typeface="Times New Roman" panose="02020603050405020304" pitchFamily="18" charset="0"/>
              </a:rPr>
              <a:t>Keep vehicle records accurate by updating specifications, availability, and maintenance history in real time.</a:t>
            </a:r>
            <a:endParaRPr lang="en-IN" sz="1800" cap="none" dirty="0">
              <a:latin typeface="Times New Roman" panose="02020603050405020304" pitchFamily="18" charset="0"/>
              <a:cs typeface="Times New Roman" panose="02020603050405020304" pitchFamily="18" charset="0"/>
            </a:endParaRPr>
          </a:p>
        </p:txBody>
      </p:sp>
      <p:grpSp>
        <p:nvGrpSpPr>
          <p:cNvPr id="10" name="Group 9">
            <a:extLst>
              <a:ext uri="{FF2B5EF4-FFF2-40B4-BE49-F238E27FC236}">
                <a16:creationId xmlns:a16="http://schemas.microsoft.com/office/drawing/2014/main" id="{860FA592-8C2F-288D-DDCA-87F29A72EE92}"/>
              </a:ext>
            </a:extLst>
          </p:cNvPr>
          <p:cNvGrpSpPr/>
          <p:nvPr/>
        </p:nvGrpSpPr>
        <p:grpSpPr>
          <a:xfrm>
            <a:off x="6192430" y="1966228"/>
            <a:ext cx="934190" cy="371911"/>
            <a:chOff x="468923" y="2631831"/>
            <a:chExt cx="1554188" cy="1078041"/>
          </a:xfrm>
        </p:grpSpPr>
        <p:sp>
          <p:nvSpPr>
            <p:cNvPr id="11" name="Arrow: Chevron 10">
              <a:extLst>
                <a:ext uri="{FF2B5EF4-FFF2-40B4-BE49-F238E27FC236}">
                  <a16:creationId xmlns:a16="http://schemas.microsoft.com/office/drawing/2014/main" id="{92F61F40-822B-1301-A431-B49E458A877D}"/>
                </a:ext>
              </a:extLst>
            </p:cNvPr>
            <p:cNvSpPr/>
            <p:nvPr/>
          </p:nvSpPr>
          <p:spPr>
            <a:xfrm>
              <a:off x="468923"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2" name="Arrow: Chevron 11">
              <a:extLst>
                <a:ext uri="{FF2B5EF4-FFF2-40B4-BE49-F238E27FC236}">
                  <a16:creationId xmlns:a16="http://schemas.microsoft.com/office/drawing/2014/main" id="{CA1B3B73-5851-38B1-7C8C-6DD8DF231ABC}"/>
                </a:ext>
              </a:extLst>
            </p:cNvPr>
            <p:cNvSpPr/>
            <p:nvPr/>
          </p:nvSpPr>
          <p:spPr>
            <a:xfrm>
              <a:off x="917771"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3" name="Arrow: Chevron 12">
              <a:extLst>
                <a:ext uri="{FF2B5EF4-FFF2-40B4-BE49-F238E27FC236}">
                  <a16:creationId xmlns:a16="http://schemas.microsoft.com/office/drawing/2014/main" id="{002E1C9A-914A-0D9C-ECF9-DC13DB85DDE7}"/>
                </a:ext>
              </a:extLst>
            </p:cNvPr>
            <p:cNvSpPr/>
            <p:nvPr/>
          </p:nvSpPr>
          <p:spPr>
            <a:xfrm>
              <a:off x="1366619" y="2631831"/>
              <a:ext cx="656492" cy="1078041"/>
            </a:xfrm>
            <a:prstGeom prst="chevron">
              <a:avLst/>
            </a:prstGeom>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grpSp>
      <p:pic>
        <p:nvPicPr>
          <p:cNvPr id="4" name="Picture 3">
            <a:extLst>
              <a:ext uri="{FF2B5EF4-FFF2-40B4-BE49-F238E27FC236}">
                <a16:creationId xmlns:a16="http://schemas.microsoft.com/office/drawing/2014/main" id="{1EF695C4-E6A5-22BA-EF3B-6ED348E3E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3259" y="976037"/>
            <a:ext cx="3713356" cy="2904587"/>
          </a:xfrm>
          <a:prstGeom prst="rect">
            <a:avLst/>
          </a:prstGeom>
        </p:spPr>
      </p:pic>
      <p:pic>
        <p:nvPicPr>
          <p:cNvPr id="9" name="Picture 8">
            <a:extLst>
              <a:ext uri="{FF2B5EF4-FFF2-40B4-BE49-F238E27FC236}">
                <a16:creationId xmlns:a16="http://schemas.microsoft.com/office/drawing/2014/main" id="{91A8147D-E8CA-13A9-20D1-5294B7E36546}"/>
              </a:ext>
            </a:extLst>
          </p:cNvPr>
          <p:cNvPicPr>
            <a:picLocks noChangeAspect="1"/>
          </p:cNvPicPr>
          <p:nvPr/>
        </p:nvPicPr>
        <p:blipFill>
          <a:blip r:embed="rId3"/>
          <a:stretch>
            <a:fillRect/>
          </a:stretch>
        </p:blipFill>
        <p:spPr>
          <a:xfrm>
            <a:off x="1838792" y="976037"/>
            <a:ext cx="4085422" cy="2904587"/>
          </a:xfrm>
          <a:prstGeom prst="rect">
            <a:avLst/>
          </a:prstGeom>
        </p:spPr>
      </p:pic>
    </p:spTree>
    <p:extLst>
      <p:ext uri="{BB962C8B-B14F-4D97-AF65-F5344CB8AC3E}">
        <p14:creationId xmlns:p14="http://schemas.microsoft.com/office/powerpoint/2010/main" val="1592734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5821F3-DDFA-F732-FE0D-660270848D73}"/>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C80E5867-C156-C443-7536-21A035A469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5126" y="3600408"/>
            <a:ext cx="9065189" cy="3117847"/>
          </a:xfrm>
          <a:prstGeom prst="rect">
            <a:avLst/>
          </a:prstGeom>
        </p:spPr>
      </p:pic>
      <p:sp>
        <p:nvSpPr>
          <p:cNvPr id="2" name="Title 1">
            <a:extLst>
              <a:ext uri="{FF2B5EF4-FFF2-40B4-BE49-F238E27FC236}">
                <a16:creationId xmlns:a16="http://schemas.microsoft.com/office/drawing/2014/main" id="{2F9A11B9-F1C6-2BB1-7AC1-39D3CC1B55A6}"/>
              </a:ext>
            </a:extLst>
          </p:cNvPr>
          <p:cNvSpPr>
            <a:spLocks noGrp="1"/>
          </p:cNvSpPr>
          <p:nvPr/>
        </p:nvSpPr>
        <p:spPr>
          <a:xfrm>
            <a:off x="219340" y="297333"/>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400" b="1" dirty="0">
                <a:solidFill>
                  <a:schemeClr val="tx1"/>
                </a:solidFill>
                <a:latin typeface="Times New Roman" panose="02020603050405020304" charset="0"/>
                <a:ea typeface="Roboto" panose="02000000000000000000" pitchFamily="2" charset="0"/>
                <a:cs typeface="Times New Roman" panose="02020603050405020304" charset="0"/>
              </a:rPr>
              <a:t>Customer Management:</a:t>
            </a:r>
            <a:endParaRPr lang="en-IN" sz="24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3" name="Content Placeholder 2">
            <a:extLst>
              <a:ext uri="{FF2B5EF4-FFF2-40B4-BE49-F238E27FC236}">
                <a16:creationId xmlns:a16="http://schemas.microsoft.com/office/drawing/2014/main" id="{C37FC07C-EEB9-9BC3-8BAA-E5D97EB46E23}"/>
              </a:ext>
            </a:extLst>
          </p:cNvPr>
          <p:cNvSpPr>
            <a:spLocks noGrp="1"/>
          </p:cNvSpPr>
          <p:nvPr/>
        </p:nvSpPr>
        <p:spPr>
          <a:xfrm>
            <a:off x="780028" y="749441"/>
            <a:ext cx="10408920" cy="809467"/>
          </a:xfrm>
          <a:prstGeom prst="rect">
            <a:avLst/>
          </a:prstGeom>
        </p:spPr>
        <p:txBody>
          <a:bodyPr vert="horz" lIns="91440" tIns="45720" rIns="91440" bIns="45720" rtlCol="0">
            <a:no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70000"/>
              </a:lnSpc>
              <a:buNone/>
            </a:pPr>
            <a:r>
              <a:rPr lang="en-US" sz="1600" dirty="0">
                <a:solidFill>
                  <a:schemeClr val="tx1"/>
                </a:solidFill>
                <a:latin typeface="Times New Roman" panose="02020603050405020304" charset="0"/>
                <a:ea typeface="Roboto" panose="02000000000000000000" pitchFamily="2" charset="0"/>
                <a:cs typeface="Times New Roman" panose="02020603050405020304" charset="0"/>
              </a:rPr>
              <a:t>Secure customer access and automated management are now possible. This innovative module aims to optimize customer handling and improve efficiency. Simplify key processes, enhance resource management, and provide valuable insights through data-driven reports.</a:t>
            </a:r>
          </a:p>
        </p:txBody>
      </p:sp>
      <p:sp>
        <p:nvSpPr>
          <p:cNvPr id="4" name="Title 1">
            <a:extLst>
              <a:ext uri="{FF2B5EF4-FFF2-40B4-BE49-F238E27FC236}">
                <a16:creationId xmlns:a16="http://schemas.microsoft.com/office/drawing/2014/main" id="{A8E75563-E6A4-B249-5F4F-1B47862FFF53}"/>
              </a:ext>
            </a:extLst>
          </p:cNvPr>
          <p:cNvSpPr txBox="1"/>
          <p:nvPr/>
        </p:nvSpPr>
        <p:spPr>
          <a:xfrm>
            <a:off x="1292984" y="2221626"/>
            <a:ext cx="2865120" cy="46215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IN" sz="2400" b="1" dirty="0">
                <a:solidFill>
                  <a:schemeClr val="tx1"/>
                </a:solidFill>
                <a:latin typeface="Times New Roman" panose="02020603050405020304" charset="0"/>
                <a:ea typeface="Roboto" panose="02000000000000000000" pitchFamily="2" charset="0"/>
                <a:cs typeface="Times New Roman" panose="02020603050405020304" charset="0"/>
              </a:rPr>
              <a:t>Features:</a:t>
            </a:r>
            <a:endParaRPr lang="en-IN" sz="24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5" name="Rectangle 4">
            <a:extLst>
              <a:ext uri="{FF2B5EF4-FFF2-40B4-BE49-F238E27FC236}">
                <a16:creationId xmlns:a16="http://schemas.microsoft.com/office/drawing/2014/main" id="{49F1FAEB-AE8D-7C9A-400D-38CDF0B94C62}"/>
              </a:ext>
            </a:extLst>
          </p:cNvPr>
          <p:cNvSpPr>
            <a:spLocks noChangeArrowheads="1"/>
          </p:cNvSpPr>
          <p:nvPr/>
        </p:nvSpPr>
        <p:spPr bwMode="auto">
          <a:xfrm>
            <a:off x="2170681" y="2652804"/>
            <a:ext cx="4428319" cy="786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defTabSz="914400" eaLnBrk="0" fontAlgn="base" hangingPunct="0">
              <a:lnSpc>
                <a:spcPct val="150000"/>
              </a:lnSpc>
              <a:spcBef>
                <a:spcPct val="0"/>
              </a:spcBef>
              <a:spcAft>
                <a:spcPct val="0"/>
              </a:spcAft>
              <a:buAutoNum type="arabicPeriod"/>
            </a:pPr>
            <a:r>
              <a:rPr lang="en-US" sz="1600" b="1" dirty="0">
                <a:latin typeface="Times New Roman" panose="02020603050405020304" charset="0"/>
                <a:ea typeface="Roboto" panose="02000000000000000000" pitchFamily="2" charset="0"/>
                <a:cs typeface="Times New Roman" panose="02020603050405020304" charset="0"/>
              </a:rPr>
              <a:t>Registration &amp; Login :</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Secure login with persistent sessions.</a:t>
            </a:r>
          </a:p>
        </p:txBody>
      </p:sp>
      <p:sp>
        <p:nvSpPr>
          <p:cNvPr id="6" name="Rectangle 5">
            <a:extLst>
              <a:ext uri="{FF2B5EF4-FFF2-40B4-BE49-F238E27FC236}">
                <a16:creationId xmlns:a16="http://schemas.microsoft.com/office/drawing/2014/main" id="{5ED564AC-FEB3-543F-FE4B-9DA76CA72043}"/>
              </a:ext>
            </a:extLst>
          </p:cNvPr>
          <p:cNvSpPr>
            <a:spLocks noChangeArrowheads="1"/>
          </p:cNvSpPr>
          <p:nvPr/>
        </p:nvSpPr>
        <p:spPr bwMode="auto">
          <a:xfrm>
            <a:off x="4384841" y="3456937"/>
            <a:ext cx="4515129" cy="1156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eaLnBrk="0" fontAlgn="base" hangingPunct="0">
              <a:lnSpc>
                <a:spcPct val="150000"/>
              </a:lnSpc>
              <a:spcBef>
                <a:spcPct val="0"/>
              </a:spcBef>
              <a:spcAft>
                <a:spcPct val="0"/>
              </a:spcAft>
            </a:pPr>
            <a:r>
              <a:rPr lang="en-US" altLang="en-US" sz="1600" b="1" dirty="0">
                <a:latin typeface="Times New Roman" panose="02020603050405020304" charset="0"/>
                <a:ea typeface="Roboto" panose="02000000000000000000" pitchFamily="2" charset="0"/>
                <a:cs typeface="Times New Roman" panose="02020603050405020304" charset="0"/>
              </a:rPr>
              <a:t>2. </a:t>
            </a:r>
            <a:r>
              <a:rPr lang="en-IN" sz="1600" b="1" dirty="0">
                <a:latin typeface="Times New Roman" panose="02020603050405020304" charset="0"/>
                <a:ea typeface="Roboto" panose="02000000000000000000" pitchFamily="2" charset="0"/>
                <a:cs typeface="Times New Roman" panose="02020603050405020304" charset="0"/>
              </a:rPr>
              <a:t>Booking System</a:t>
            </a:r>
            <a:r>
              <a:rPr lang="en-IN" sz="1600" dirty="0">
                <a:latin typeface="Times New Roman" panose="02020603050405020304" charset="0"/>
                <a:ea typeface="Roboto" panose="02000000000000000000" pitchFamily="2" charset="0"/>
                <a:cs typeface="Times New Roman" panose="02020603050405020304" charset="0"/>
              </a:rPr>
              <a:t>:</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Easy car booking and availability checks.</a:t>
            </a:r>
          </a:p>
          <a:p>
            <a:pPr algn="just" defTabSz="914400" eaLnBrk="0" fontAlgn="base" hangingPunct="0">
              <a:lnSpc>
                <a:spcPct val="150000"/>
              </a:lnSpc>
              <a:spcBef>
                <a:spcPct val="0"/>
              </a:spcBef>
              <a:spcAft>
                <a:spcPct val="0"/>
              </a:spcAft>
            </a:pPr>
            <a:endParaRPr kumimoji="0" lang="en-US" altLang="en-US" sz="16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
        <p:nvSpPr>
          <p:cNvPr id="7" name="Rectangle 6">
            <a:extLst>
              <a:ext uri="{FF2B5EF4-FFF2-40B4-BE49-F238E27FC236}">
                <a16:creationId xmlns:a16="http://schemas.microsoft.com/office/drawing/2014/main" id="{E7790A4B-6D0D-D660-B968-C3485C59E734}"/>
              </a:ext>
            </a:extLst>
          </p:cNvPr>
          <p:cNvSpPr>
            <a:spLocks noChangeArrowheads="1"/>
          </p:cNvSpPr>
          <p:nvPr/>
        </p:nvSpPr>
        <p:spPr bwMode="auto">
          <a:xfrm>
            <a:off x="5630063" y="4389371"/>
            <a:ext cx="5667423" cy="1156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eaLnBrk="0" fontAlgn="base" hangingPunct="0">
              <a:lnSpc>
                <a:spcPct val="150000"/>
              </a:lnSpc>
              <a:spcBef>
                <a:spcPct val="0"/>
              </a:spcBef>
              <a:spcAft>
                <a:spcPct val="0"/>
              </a:spcAft>
            </a:pPr>
            <a:r>
              <a:rPr lang="en-US" altLang="en-US" sz="1600" b="1" dirty="0">
                <a:latin typeface="Times New Roman" panose="02020603050405020304" charset="0"/>
                <a:ea typeface="Roboto" panose="02000000000000000000" pitchFamily="2" charset="0"/>
                <a:cs typeface="Times New Roman" panose="02020603050405020304" charset="0"/>
              </a:rPr>
              <a:t>3. </a:t>
            </a:r>
            <a:r>
              <a:rPr lang="en-IN" sz="1600" b="1" dirty="0">
                <a:latin typeface="Times New Roman" panose="02020603050405020304" charset="0"/>
                <a:ea typeface="Roboto" panose="02000000000000000000" pitchFamily="2" charset="0"/>
                <a:cs typeface="Times New Roman" panose="02020603050405020304" charset="0"/>
              </a:rPr>
              <a:t>Loyalty Program </a:t>
            </a:r>
            <a:r>
              <a:rPr lang="en-IN" sz="1600" dirty="0">
                <a:latin typeface="Times New Roman" panose="02020603050405020304" charset="0"/>
                <a:ea typeface="Roboto" panose="02000000000000000000" pitchFamily="2" charset="0"/>
                <a:cs typeface="Times New Roman" panose="02020603050405020304" charset="0"/>
              </a:rPr>
              <a:t>:</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Earn points, redeem discounts, and unlock rewards.</a:t>
            </a:r>
          </a:p>
          <a:p>
            <a:pPr algn="just" defTabSz="914400" eaLnBrk="0" fontAlgn="base" hangingPunct="0">
              <a:lnSpc>
                <a:spcPct val="150000"/>
              </a:lnSpc>
              <a:spcBef>
                <a:spcPct val="0"/>
              </a:spcBef>
              <a:spcAft>
                <a:spcPct val="0"/>
              </a:spcAft>
            </a:pPr>
            <a:endParaRPr kumimoji="0" lang="en-US" altLang="en-US" sz="16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
        <p:nvSpPr>
          <p:cNvPr id="8" name="Rectangle 7">
            <a:extLst>
              <a:ext uri="{FF2B5EF4-FFF2-40B4-BE49-F238E27FC236}">
                <a16:creationId xmlns:a16="http://schemas.microsoft.com/office/drawing/2014/main" id="{6795D058-B57A-6FA9-02B8-F4937DF1774F}"/>
              </a:ext>
            </a:extLst>
          </p:cNvPr>
          <p:cNvSpPr>
            <a:spLocks noChangeArrowheads="1"/>
          </p:cNvSpPr>
          <p:nvPr/>
        </p:nvSpPr>
        <p:spPr bwMode="auto">
          <a:xfrm>
            <a:off x="6979361" y="5321805"/>
            <a:ext cx="5667423" cy="786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eaLnBrk="0" fontAlgn="base" hangingPunct="0">
              <a:lnSpc>
                <a:spcPct val="150000"/>
              </a:lnSpc>
              <a:spcBef>
                <a:spcPct val="0"/>
              </a:spcBef>
              <a:spcAft>
                <a:spcPct val="0"/>
              </a:spcAft>
            </a:pPr>
            <a:r>
              <a:rPr lang="en-US" altLang="en-US" sz="1600" b="1" dirty="0">
                <a:latin typeface="Times New Roman" panose="02020603050405020304" charset="0"/>
                <a:ea typeface="Roboto" panose="02000000000000000000" pitchFamily="2" charset="0"/>
                <a:cs typeface="Times New Roman" panose="02020603050405020304" charset="0"/>
              </a:rPr>
              <a:t>4. </a:t>
            </a:r>
            <a:r>
              <a:rPr lang="en-IN" sz="1600" b="1" dirty="0">
                <a:latin typeface="Times New Roman" panose="02020603050405020304" charset="0"/>
                <a:ea typeface="Roboto" panose="02000000000000000000" pitchFamily="2" charset="0"/>
                <a:cs typeface="Times New Roman" panose="02020603050405020304" charset="0"/>
              </a:rPr>
              <a:t>Customer Blacklisting </a:t>
            </a:r>
            <a:r>
              <a:rPr lang="en-IN" sz="1600" dirty="0">
                <a:latin typeface="Times New Roman" panose="02020603050405020304" charset="0"/>
                <a:ea typeface="Roboto" panose="02000000000000000000" pitchFamily="2" charset="0"/>
                <a:cs typeface="Times New Roman" panose="02020603050405020304" charset="0"/>
              </a:rPr>
              <a:t>:</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Restrict problematic customers for security.</a:t>
            </a:r>
          </a:p>
        </p:txBody>
      </p:sp>
    </p:spTree>
    <p:extLst>
      <p:ext uri="{BB962C8B-B14F-4D97-AF65-F5344CB8AC3E}">
        <p14:creationId xmlns:p14="http://schemas.microsoft.com/office/powerpoint/2010/main" val="1939772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B006A7-8F03-CA90-8CF4-14AD09E08B3F}"/>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2A16FA0F-FBF8-03EE-A265-323A996D1B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1443" y="1870076"/>
            <a:ext cx="9065189" cy="3117847"/>
          </a:xfrm>
          <a:prstGeom prst="rect">
            <a:avLst/>
          </a:prstGeom>
        </p:spPr>
      </p:pic>
      <p:pic>
        <p:nvPicPr>
          <p:cNvPr id="11" name="Picture 10">
            <a:extLst>
              <a:ext uri="{FF2B5EF4-FFF2-40B4-BE49-F238E27FC236}">
                <a16:creationId xmlns:a16="http://schemas.microsoft.com/office/drawing/2014/main" id="{7567EB56-9DE5-EDEB-942C-45671F636E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135" y="1304843"/>
            <a:ext cx="3694118" cy="2012180"/>
          </a:xfrm>
          <a:prstGeom prst="rect">
            <a:avLst/>
          </a:prstGeom>
        </p:spPr>
      </p:pic>
      <p:grpSp>
        <p:nvGrpSpPr>
          <p:cNvPr id="14" name="Group 13">
            <a:extLst>
              <a:ext uri="{FF2B5EF4-FFF2-40B4-BE49-F238E27FC236}">
                <a16:creationId xmlns:a16="http://schemas.microsoft.com/office/drawing/2014/main" id="{9B5E7E65-D77C-AF2F-B048-49A604B5CDFB}"/>
              </a:ext>
            </a:extLst>
          </p:cNvPr>
          <p:cNvGrpSpPr/>
          <p:nvPr/>
        </p:nvGrpSpPr>
        <p:grpSpPr>
          <a:xfrm>
            <a:off x="5750583" y="2463812"/>
            <a:ext cx="1482331" cy="1565862"/>
            <a:chOff x="7071360" y="2301240"/>
            <a:chExt cx="1691640" cy="1706880"/>
          </a:xfrm>
        </p:grpSpPr>
        <p:sp>
          <p:nvSpPr>
            <p:cNvPr id="12" name="Flowchart: Connector 11">
              <a:extLst>
                <a:ext uri="{FF2B5EF4-FFF2-40B4-BE49-F238E27FC236}">
                  <a16:creationId xmlns:a16="http://schemas.microsoft.com/office/drawing/2014/main" id="{CFF053CE-32E5-35E6-993A-DA6E0A3A4EE1}"/>
                </a:ext>
              </a:extLst>
            </p:cNvPr>
            <p:cNvSpPr/>
            <p:nvPr/>
          </p:nvSpPr>
          <p:spPr>
            <a:xfrm>
              <a:off x="7071360" y="2301240"/>
              <a:ext cx="1691640" cy="1706880"/>
            </a:xfrm>
            <a:prstGeom prst="flowChartConnector">
              <a:avLst/>
            </a:prstGeom>
            <a:solidFill>
              <a:schemeClr val="tx1">
                <a:lumMod val="50000"/>
                <a:lumOff val="50000"/>
              </a:schemeClr>
            </a:solidFill>
            <a:ln>
              <a:solidFill>
                <a:schemeClr val="tx1"/>
              </a:solidFill>
            </a:ln>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A94B5328-F80D-DFD5-42A5-563D1DBE3221}"/>
                </a:ext>
              </a:extLst>
            </p:cNvPr>
            <p:cNvSpPr txBox="1"/>
            <p:nvPr/>
          </p:nvSpPr>
          <p:spPr>
            <a:xfrm>
              <a:off x="7071360" y="2806114"/>
              <a:ext cx="1651000"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Customer Management</a:t>
              </a:r>
            </a:p>
          </p:txBody>
        </p:sp>
      </p:grpSp>
      <p:pic>
        <p:nvPicPr>
          <p:cNvPr id="16" name="Picture 15">
            <a:extLst>
              <a:ext uri="{FF2B5EF4-FFF2-40B4-BE49-F238E27FC236}">
                <a16:creationId xmlns:a16="http://schemas.microsoft.com/office/drawing/2014/main" id="{1BAFA1B0-8769-8F7C-664B-F7907A85C2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61226" y="78294"/>
            <a:ext cx="3725294" cy="2011281"/>
          </a:xfrm>
          <a:prstGeom prst="rect">
            <a:avLst/>
          </a:prstGeom>
        </p:spPr>
      </p:pic>
      <p:pic>
        <p:nvPicPr>
          <p:cNvPr id="18" name="Picture 17">
            <a:extLst>
              <a:ext uri="{FF2B5EF4-FFF2-40B4-BE49-F238E27FC236}">
                <a16:creationId xmlns:a16="http://schemas.microsoft.com/office/drawing/2014/main" id="{6E032EEB-0FD0-B948-0D82-E5B6711A6C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77088" y="175826"/>
            <a:ext cx="3534805" cy="1816216"/>
          </a:xfrm>
          <a:prstGeom prst="rect">
            <a:avLst/>
          </a:prstGeom>
        </p:spPr>
      </p:pic>
      <p:pic>
        <p:nvPicPr>
          <p:cNvPr id="20" name="Picture 19">
            <a:extLst>
              <a:ext uri="{FF2B5EF4-FFF2-40B4-BE49-F238E27FC236}">
                <a16:creationId xmlns:a16="http://schemas.microsoft.com/office/drawing/2014/main" id="{4FF6587E-615B-6531-32FC-7394C67A50F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66898" y="2233924"/>
            <a:ext cx="3694118" cy="1903965"/>
          </a:xfrm>
          <a:prstGeom prst="rect">
            <a:avLst/>
          </a:prstGeom>
        </p:spPr>
      </p:pic>
      <p:pic>
        <p:nvPicPr>
          <p:cNvPr id="22" name="Picture 21">
            <a:extLst>
              <a:ext uri="{FF2B5EF4-FFF2-40B4-BE49-F238E27FC236}">
                <a16:creationId xmlns:a16="http://schemas.microsoft.com/office/drawing/2014/main" id="{C48FB85D-340F-3B32-44C4-A2439A74F90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66898" y="4582641"/>
            <a:ext cx="3592449" cy="1768324"/>
          </a:xfrm>
          <a:prstGeom prst="rect">
            <a:avLst/>
          </a:prstGeom>
        </p:spPr>
      </p:pic>
      <p:pic>
        <p:nvPicPr>
          <p:cNvPr id="24" name="Picture 23">
            <a:extLst>
              <a:ext uri="{FF2B5EF4-FFF2-40B4-BE49-F238E27FC236}">
                <a16:creationId xmlns:a16="http://schemas.microsoft.com/office/drawing/2014/main" id="{0416D7EA-A75C-695A-2623-83FCE25618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23381" y="4768425"/>
            <a:ext cx="3592449" cy="1768323"/>
          </a:xfrm>
          <a:prstGeom prst="rect">
            <a:avLst/>
          </a:prstGeom>
        </p:spPr>
      </p:pic>
      <p:pic>
        <p:nvPicPr>
          <p:cNvPr id="26" name="Picture 25">
            <a:extLst>
              <a:ext uri="{FF2B5EF4-FFF2-40B4-BE49-F238E27FC236}">
                <a16:creationId xmlns:a16="http://schemas.microsoft.com/office/drawing/2014/main" id="{D8E9C923-B31B-0680-696D-2D23212E809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2054" y="3670763"/>
            <a:ext cx="3694118" cy="1823757"/>
          </a:xfrm>
          <a:prstGeom prst="rect">
            <a:avLst/>
          </a:prstGeom>
        </p:spPr>
      </p:pic>
    </p:spTree>
    <p:extLst>
      <p:ext uri="{BB962C8B-B14F-4D97-AF65-F5344CB8AC3E}">
        <p14:creationId xmlns:p14="http://schemas.microsoft.com/office/powerpoint/2010/main" val="2974165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FD0402-1FED-C451-73E0-0D1264979229}"/>
            </a:ext>
          </a:extLst>
        </p:cNvPr>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3315FF1-76F6-4ED6-D60E-080BD84242CA}"/>
              </a:ext>
            </a:extLst>
          </p:cNvPr>
          <p:cNvSpPr>
            <a:spLocks noGrp="1"/>
          </p:cNvSpPr>
          <p:nvPr/>
        </p:nvSpPr>
        <p:spPr>
          <a:xfrm>
            <a:off x="1045520" y="897322"/>
            <a:ext cx="10728050" cy="2659918"/>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bg2"/>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2000" kern="1200">
                <a:solidFill>
                  <a:schemeClr val="bg2"/>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800" kern="1200">
                <a:solidFill>
                  <a:schemeClr val="bg2"/>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bg2"/>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bg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marL="342900" indent="-342900" algn="just">
              <a:lnSpc>
                <a:spcPct val="150000"/>
              </a:lnSpc>
              <a:buFont typeface="Arial" panose="020B0604020202020204" pitchFamily="34" charset="0"/>
              <a:buChar char="•"/>
            </a:pPr>
            <a:r>
              <a:rPr lang="en-US" sz="2000" dirty="0" err="1">
                <a:solidFill>
                  <a:schemeClr val="tx1"/>
                </a:solidFill>
                <a:latin typeface="Times New Roman" panose="02020603050405020304" pitchFamily="18" charset="0"/>
                <a:cs typeface="Times New Roman" panose="02020603050405020304" pitchFamily="18" charset="0"/>
              </a:rPr>
              <a:t>CarCaddy's</a:t>
            </a:r>
            <a:r>
              <a:rPr lang="en-US" sz="2000" dirty="0">
                <a:solidFill>
                  <a:schemeClr val="tx1"/>
                </a:solidFill>
                <a:latin typeface="Times New Roman" panose="02020603050405020304" pitchFamily="18" charset="0"/>
                <a:cs typeface="Times New Roman" panose="02020603050405020304" pitchFamily="18" charset="0"/>
              </a:rPr>
              <a:t> Rental Module comprehensively manages car rentals by integrating user profiles and inventory tracking, allowing multiple rentals per vehicle while maintaining accurate availability records. </a:t>
            </a:r>
          </a:p>
          <a:p>
            <a:pPr marL="342900" indent="-342900" algn="just">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The system empowers users to browse and book cars while receiving automated notifications, and enables administrators to handle inventory, approvals, and exceptions. </a:t>
            </a:r>
          </a:p>
          <a:p>
            <a:pPr marL="342900" indent="-342900" algn="just">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The module provides real-time updates to streamline operations and enhance customer satisfaction in the car rental ecosystem.</a:t>
            </a:r>
            <a:endParaRPr lang="en-US" sz="2000" b="1" dirty="0">
              <a:solidFill>
                <a:schemeClr val="tx1"/>
              </a:solidFill>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4E93064B-90E3-9C1D-E179-A3D9CEAE152B}"/>
              </a:ext>
            </a:extLst>
          </p:cNvPr>
          <p:cNvSpPr>
            <a:spLocks noGrp="1"/>
          </p:cNvSpPr>
          <p:nvPr/>
        </p:nvSpPr>
        <p:spPr>
          <a:xfrm>
            <a:off x="87925" y="307108"/>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Rental Management:</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2" name="Parallelogram 1">
            <a:extLst>
              <a:ext uri="{FF2B5EF4-FFF2-40B4-BE49-F238E27FC236}">
                <a16:creationId xmlns:a16="http://schemas.microsoft.com/office/drawing/2014/main" id="{7A0917BF-E74D-F547-4DF2-C5C16BA871BD}"/>
              </a:ext>
            </a:extLst>
          </p:cNvPr>
          <p:cNvSpPr/>
          <p:nvPr/>
        </p:nvSpPr>
        <p:spPr>
          <a:xfrm>
            <a:off x="746425" y="5428363"/>
            <a:ext cx="4491790" cy="1429637"/>
          </a:xfrm>
          <a:prstGeom prst="parallelogram">
            <a:avLst>
              <a:gd name="adj" fmla="val 97941"/>
            </a:avLst>
          </a:prstGeom>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9" name="Picture 8">
            <a:extLst>
              <a:ext uri="{FF2B5EF4-FFF2-40B4-BE49-F238E27FC236}">
                <a16:creationId xmlns:a16="http://schemas.microsoft.com/office/drawing/2014/main" id="{45C6BE53-F5C4-485C-FB0A-CA4D1C74D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7192" y="3429000"/>
            <a:ext cx="9558383" cy="3107097"/>
          </a:xfrm>
          <a:prstGeom prst="rect">
            <a:avLst/>
          </a:prstGeom>
        </p:spPr>
      </p:pic>
    </p:spTree>
    <p:extLst>
      <p:ext uri="{BB962C8B-B14F-4D97-AF65-F5344CB8AC3E}">
        <p14:creationId xmlns:p14="http://schemas.microsoft.com/office/powerpoint/2010/main" val="1636550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A2AC04-5802-4600-EC4F-7C796362AF85}"/>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E355C6D5-7A60-F3A6-EB7F-4EB4EFB15B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1304" y="2250142"/>
            <a:ext cx="7524360" cy="2357716"/>
          </a:xfrm>
          <a:prstGeom prst="rect">
            <a:avLst/>
          </a:prstGeom>
        </p:spPr>
      </p:pic>
      <p:sp>
        <p:nvSpPr>
          <p:cNvPr id="6" name="Title 1">
            <a:extLst>
              <a:ext uri="{FF2B5EF4-FFF2-40B4-BE49-F238E27FC236}">
                <a16:creationId xmlns:a16="http://schemas.microsoft.com/office/drawing/2014/main" id="{7080C794-1E80-073C-84C2-61932A7F3262}"/>
              </a:ext>
            </a:extLst>
          </p:cNvPr>
          <p:cNvSpPr>
            <a:spLocks noGrp="1"/>
          </p:cNvSpPr>
          <p:nvPr/>
        </p:nvSpPr>
        <p:spPr>
          <a:xfrm>
            <a:off x="189571" y="357738"/>
            <a:ext cx="3549602"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Key Features</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2" name="TextBox 11">
            <a:extLst>
              <a:ext uri="{FF2B5EF4-FFF2-40B4-BE49-F238E27FC236}">
                <a16:creationId xmlns:a16="http://schemas.microsoft.com/office/drawing/2014/main" id="{D99EDEA5-1CC1-774D-8E72-57521F600010}"/>
              </a:ext>
            </a:extLst>
          </p:cNvPr>
          <p:cNvSpPr txBox="1"/>
          <p:nvPr/>
        </p:nvSpPr>
        <p:spPr>
          <a:xfrm>
            <a:off x="859715" y="946514"/>
            <a:ext cx="11102398" cy="1394613"/>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just">
              <a:lnSpc>
                <a:spcPts val="2800"/>
              </a:lnSpc>
            </a:pPr>
            <a:r>
              <a:rPr lang="en-US" b="1" dirty="0">
                <a:latin typeface="Times New Roman" panose="02020603050405020304" pitchFamily="18" charset="0"/>
                <a:ea typeface="Atkinson Hyperlegible"/>
                <a:cs typeface="Times New Roman" panose="02020603050405020304" pitchFamily="18" charset="0"/>
                <a:sym typeface="Atkinson Hyperlegible"/>
              </a:rPr>
              <a:t>One-to-many connections:</a:t>
            </a:r>
          </a:p>
          <a:p>
            <a:pPr marL="215900" lvl="1" algn="just">
              <a:lnSpc>
                <a:spcPts val="2800"/>
              </a:lnSpc>
            </a:pPr>
            <a:r>
              <a:rPr lang="en-US" sz="1600" dirty="0">
                <a:latin typeface="Times New Roman" panose="02020603050405020304" pitchFamily="18" charset="0"/>
                <a:ea typeface="Atkinson Hyperlegible"/>
                <a:cs typeface="Times New Roman" panose="02020603050405020304" pitchFamily="18" charset="0"/>
                <a:sym typeface="Atkinson Hyperlegible"/>
              </a:rPr>
              <a:t>The Rental Module in </a:t>
            </a:r>
            <a:r>
              <a:rPr lang="en-US" sz="1600" dirty="0" err="1">
                <a:latin typeface="Times New Roman" panose="02020603050405020304" pitchFamily="18" charset="0"/>
                <a:ea typeface="Atkinson Hyperlegible"/>
                <a:cs typeface="Times New Roman" panose="02020603050405020304" pitchFamily="18" charset="0"/>
                <a:sym typeface="Atkinson Hyperlegible"/>
              </a:rPr>
              <a:t>CarCaddy</a:t>
            </a:r>
            <a:r>
              <a:rPr lang="en-US" sz="1600" dirty="0">
                <a:latin typeface="Times New Roman" panose="02020603050405020304" pitchFamily="18" charset="0"/>
                <a:ea typeface="Atkinson Hyperlegible"/>
                <a:cs typeface="Times New Roman" panose="02020603050405020304" pitchFamily="18" charset="0"/>
                <a:sym typeface="Atkinson Hyperlegible"/>
              </a:rPr>
              <a:t> integrates with user profiles, car inventory, and payment processing via one-to-many relationships. This design enables scalable, efficient data management, ensuring fast performance and minimal redundancy. A single car record links to multiple rentals, streamlining availability tracking and rental history.</a:t>
            </a:r>
          </a:p>
        </p:txBody>
      </p:sp>
      <p:sp>
        <p:nvSpPr>
          <p:cNvPr id="3" name="TextBox 12">
            <a:extLst>
              <a:ext uri="{FF2B5EF4-FFF2-40B4-BE49-F238E27FC236}">
                <a16:creationId xmlns:a16="http://schemas.microsoft.com/office/drawing/2014/main" id="{FD95EDBF-8329-ED34-BF94-E8A6883547EC}"/>
              </a:ext>
            </a:extLst>
          </p:cNvPr>
          <p:cNvSpPr txBox="1"/>
          <p:nvPr/>
        </p:nvSpPr>
        <p:spPr>
          <a:xfrm>
            <a:off x="859715" y="2527236"/>
            <a:ext cx="4805811" cy="175368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Exceptional handling:</a:t>
            </a:r>
          </a:p>
          <a:p>
            <a:pPr marL="215900" lvl="1" algn="l">
              <a:lnSpc>
                <a:spcPts val="2800"/>
              </a:lnSpc>
            </a:pPr>
            <a:r>
              <a:rPr lang="en-US" sz="1600" dirty="0">
                <a:latin typeface="Times New Roman" panose="02020603050405020304" pitchFamily="18" charset="0"/>
                <a:ea typeface="Atkinson Hyperlegible"/>
                <a:cs typeface="Times New Roman" panose="02020603050405020304" pitchFamily="18" charset="0"/>
                <a:sym typeface="Atkinson Hyperlegible"/>
              </a:rPr>
              <a:t>Robust error handling ensures stability by managing database errors, network outages, and invalid input with clear messages, maintaining a smooth user experience for customers and administrators.</a:t>
            </a:r>
          </a:p>
        </p:txBody>
      </p:sp>
      <p:sp>
        <p:nvSpPr>
          <p:cNvPr id="4" name="TextBox 13">
            <a:extLst>
              <a:ext uri="{FF2B5EF4-FFF2-40B4-BE49-F238E27FC236}">
                <a16:creationId xmlns:a16="http://schemas.microsoft.com/office/drawing/2014/main" id="{3D3B031F-3497-E934-DF88-37FFA89B55D7}"/>
              </a:ext>
            </a:extLst>
          </p:cNvPr>
          <p:cNvSpPr txBox="1"/>
          <p:nvPr/>
        </p:nvSpPr>
        <p:spPr>
          <a:xfrm>
            <a:off x="1084980" y="4464637"/>
            <a:ext cx="4915016" cy="175368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Email notifications:</a:t>
            </a:r>
          </a:p>
          <a:p>
            <a:pPr algn="l">
              <a:lnSpc>
                <a:spcPts val="2800"/>
              </a:lnSpc>
            </a:pPr>
            <a:r>
              <a:rPr lang="en-US" sz="1600" dirty="0">
                <a:latin typeface="Times New Roman" panose="02020603050405020304" pitchFamily="18" charset="0"/>
                <a:ea typeface="Atkinson Hyperlegible"/>
                <a:cs typeface="Times New Roman" panose="02020603050405020304" pitchFamily="18" charset="0"/>
                <a:sym typeface="Atkinson Hyperlegible"/>
              </a:rPr>
              <a:t>Automated email notifications ensure smooth communication by updating customers on bookings and administrators on issues, enhancing clarity and preventing misunderstandings.</a:t>
            </a:r>
          </a:p>
        </p:txBody>
      </p:sp>
      <p:sp>
        <p:nvSpPr>
          <p:cNvPr id="7" name="TextBox 14">
            <a:extLst>
              <a:ext uri="{FF2B5EF4-FFF2-40B4-BE49-F238E27FC236}">
                <a16:creationId xmlns:a16="http://schemas.microsoft.com/office/drawing/2014/main" id="{B23E1694-CC9C-213D-EEC4-A1E3D8C82B8B}"/>
              </a:ext>
            </a:extLst>
          </p:cNvPr>
          <p:cNvSpPr txBox="1"/>
          <p:nvPr/>
        </p:nvSpPr>
        <p:spPr>
          <a:xfrm>
            <a:off x="6526475" y="4624206"/>
            <a:ext cx="5435638" cy="175368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Booking, updating, and cancellation:</a:t>
            </a:r>
          </a:p>
          <a:p>
            <a:pPr algn="l">
              <a:lnSpc>
                <a:spcPts val="2800"/>
              </a:lnSpc>
            </a:pPr>
            <a:r>
              <a:rPr lang="en-US" sz="1600" dirty="0">
                <a:latin typeface="Times New Roman" panose="02020603050405020304" pitchFamily="18" charset="0"/>
                <a:ea typeface="Atkinson Hyperlegible"/>
                <a:cs typeface="Times New Roman" panose="02020603050405020304" pitchFamily="18" charset="0"/>
                <a:sym typeface="Atkinson Hyperlegible"/>
              </a:rPr>
              <a:t>The module offers a user-friendly interface for booking, updating, and canceling rentals, allowing customers to search for vehicles, select dates, and manage bookings with clear instructions and confirmations.</a:t>
            </a:r>
          </a:p>
        </p:txBody>
      </p:sp>
    </p:spTree>
    <p:extLst>
      <p:ext uri="{BB962C8B-B14F-4D97-AF65-F5344CB8AC3E}">
        <p14:creationId xmlns:p14="http://schemas.microsoft.com/office/powerpoint/2010/main" val="1484970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0B36EC-47A5-5513-79F7-1E1FB5B00E28}"/>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949617AD-F2A4-A4A8-E29D-A681B25B54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1490" y="2883829"/>
            <a:ext cx="7524360" cy="2357716"/>
          </a:xfrm>
          <a:prstGeom prst="rect">
            <a:avLst/>
          </a:prstGeom>
        </p:spPr>
      </p:pic>
      <p:sp>
        <p:nvSpPr>
          <p:cNvPr id="5" name="Freeform 17">
            <a:extLst>
              <a:ext uri="{FF2B5EF4-FFF2-40B4-BE49-F238E27FC236}">
                <a16:creationId xmlns:a16="http://schemas.microsoft.com/office/drawing/2014/main" id="{6093CD3F-2ACE-D11A-1FC1-C0D91499F585}"/>
              </a:ext>
            </a:extLst>
          </p:cNvPr>
          <p:cNvSpPr/>
          <p:nvPr/>
        </p:nvSpPr>
        <p:spPr>
          <a:xfrm>
            <a:off x="844952" y="907186"/>
            <a:ext cx="3889093" cy="2866134"/>
          </a:xfrm>
          <a:custGeom>
            <a:avLst/>
            <a:gdLst/>
            <a:ahLst/>
            <a:cxnLst/>
            <a:rect l="l" t="t" r="r" b="b"/>
            <a:pathLst>
              <a:path w="7959536" h="4572701">
                <a:moveTo>
                  <a:pt x="0" y="0"/>
                </a:moveTo>
                <a:lnTo>
                  <a:pt x="7959536" y="0"/>
                </a:lnTo>
                <a:lnTo>
                  <a:pt x="7959536" y="4572701"/>
                </a:lnTo>
                <a:lnTo>
                  <a:pt x="0" y="4572701"/>
                </a:lnTo>
                <a:lnTo>
                  <a:pt x="0" y="0"/>
                </a:lnTo>
                <a:close/>
              </a:path>
            </a:pathLst>
          </a:custGeom>
          <a:blipFill>
            <a:blip r:embed="rId3"/>
            <a:stretch>
              <a:fillRect r="-21532"/>
            </a:stretch>
          </a:blipFill>
        </p:spPr>
      </p:sp>
      <p:sp>
        <p:nvSpPr>
          <p:cNvPr id="8" name="Freeform 18">
            <a:extLst>
              <a:ext uri="{FF2B5EF4-FFF2-40B4-BE49-F238E27FC236}">
                <a16:creationId xmlns:a16="http://schemas.microsoft.com/office/drawing/2014/main" id="{A32DCE78-BF20-33A5-8DB7-B9BA3F1D75D6}"/>
              </a:ext>
            </a:extLst>
          </p:cNvPr>
          <p:cNvSpPr/>
          <p:nvPr/>
        </p:nvSpPr>
        <p:spPr>
          <a:xfrm>
            <a:off x="7821533" y="3111003"/>
            <a:ext cx="3938556" cy="2901674"/>
          </a:xfrm>
          <a:custGeom>
            <a:avLst/>
            <a:gdLst/>
            <a:ahLst/>
            <a:cxnLst/>
            <a:rect l="l" t="t" r="r" b="b"/>
            <a:pathLst>
              <a:path w="7575367" h="4650647">
                <a:moveTo>
                  <a:pt x="0" y="0"/>
                </a:moveTo>
                <a:lnTo>
                  <a:pt x="7575367" y="0"/>
                </a:lnTo>
                <a:lnTo>
                  <a:pt x="7575367" y="4650647"/>
                </a:lnTo>
                <a:lnTo>
                  <a:pt x="0" y="4650647"/>
                </a:lnTo>
                <a:lnTo>
                  <a:pt x="0" y="0"/>
                </a:lnTo>
                <a:close/>
              </a:path>
            </a:pathLst>
          </a:custGeom>
          <a:blipFill>
            <a:blip r:embed="rId4"/>
            <a:stretch>
              <a:fillRect r="-29872"/>
            </a:stretch>
          </a:blipFill>
        </p:spPr>
      </p:sp>
      <p:grpSp>
        <p:nvGrpSpPr>
          <p:cNvPr id="13" name="Group 12">
            <a:extLst>
              <a:ext uri="{FF2B5EF4-FFF2-40B4-BE49-F238E27FC236}">
                <a16:creationId xmlns:a16="http://schemas.microsoft.com/office/drawing/2014/main" id="{21B28337-AF58-31CC-4A73-648097EB349D}"/>
              </a:ext>
            </a:extLst>
          </p:cNvPr>
          <p:cNvGrpSpPr/>
          <p:nvPr/>
        </p:nvGrpSpPr>
        <p:grpSpPr>
          <a:xfrm>
            <a:off x="5124629" y="2296160"/>
            <a:ext cx="2306320" cy="2265680"/>
            <a:chOff x="7104380" y="1066800"/>
            <a:chExt cx="2306320" cy="2265680"/>
          </a:xfrm>
        </p:grpSpPr>
        <p:sp>
          <p:nvSpPr>
            <p:cNvPr id="11" name="Flowchart: Connector 10">
              <a:extLst>
                <a:ext uri="{FF2B5EF4-FFF2-40B4-BE49-F238E27FC236}">
                  <a16:creationId xmlns:a16="http://schemas.microsoft.com/office/drawing/2014/main" id="{24104B81-ABED-0083-5A0D-EF1DD89D536D}"/>
                </a:ext>
              </a:extLst>
            </p:cNvPr>
            <p:cNvSpPr/>
            <p:nvPr/>
          </p:nvSpPr>
          <p:spPr>
            <a:xfrm>
              <a:off x="7104380" y="1066800"/>
              <a:ext cx="2306320" cy="2265680"/>
            </a:xfrm>
            <a:prstGeom prst="flowChartConnector">
              <a:avLst/>
            </a:prstGeom>
            <a:solidFill>
              <a:schemeClr val="tx1">
                <a:lumMod val="50000"/>
                <a:lumOff val="50000"/>
              </a:schemeClr>
            </a:solidFill>
            <a:ln>
              <a:solidFill>
                <a:schemeClr val="tx1"/>
              </a:solidFill>
            </a:ln>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BBF14D52-73D0-09BE-AD22-8C51B652EED1}"/>
                </a:ext>
              </a:extLst>
            </p:cNvPr>
            <p:cNvSpPr txBox="1"/>
            <p:nvPr/>
          </p:nvSpPr>
          <p:spPr>
            <a:xfrm>
              <a:off x="7315200" y="1790700"/>
              <a:ext cx="1969770"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RENTAL MANAGEMENT</a:t>
              </a:r>
            </a:p>
          </p:txBody>
        </p:sp>
      </p:grpSp>
    </p:spTree>
    <p:extLst>
      <p:ext uri="{BB962C8B-B14F-4D97-AF65-F5344CB8AC3E}">
        <p14:creationId xmlns:p14="http://schemas.microsoft.com/office/powerpoint/2010/main" val="2306442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03713-BEA0-E745-4523-C143CEFC320F}"/>
            </a:ext>
          </a:extLst>
        </p:cNvPr>
        <p:cNvGrpSpPr/>
        <p:nvPr/>
      </p:nvGrpSpPr>
      <p:grpSpPr>
        <a:xfrm>
          <a:off x="0" y="0"/>
          <a:ext cx="0" cy="0"/>
          <a:chOff x="0" y="0"/>
          <a:chExt cx="0" cy="0"/>
        </a:xfrm>
      </p:grpSpPr>
      <p:sp>
        <p:nvSpPr>
          <p:cNvPr id="12" name="Parallelogram 11">
            <a:extLst>
              <a:ext uri="{FF2B5EF4-FFF2-40B4-BE49-F238E27FC236}">
                <a16:creationId xmlns:a16="http://schemas.microsoft.com/office/drawing/2014/main" id="{7A8974F0-D6B3-AC9A-9244-3F42CCB23FE6}"/>
              </a:ext>
            </a:extLst>
          </p:cNvPr>
          <p:cNvSpPr/>
          <p:nvPr/>
        </p:nvSpPr>
        <p:spPr>
          <a:xfrm>
            <a:off x="746425" y="5428363"/>
            <a:ext cx="4491790" cy="1429637"/>
          </a:xfrm>
          <a:prstGeom prst="parallelogram">
            <a:avLst>
              <a:gd name="adj" fmla="val 97941"/>
            </a:avLst>
          </a:prstGeom>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9" name="Picture 8">
            <a:extLst>
              <a:ext uri="{FF2B5EF4-FFF2-40B4-BE49-F238E27FC236}">
                <a16:creationId xmlns:a16="http://schemas.microsoft.com/office/drawing/2014/main" id="{8FB56DE0-FB54-0824-801D-90F28022B7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9141" y="3182681"/>
            <a:ext cx="9558383" cy="3107097"/>
          </a:xfrm>
          <a:prstGeom prst="rect">
            <a:avLst/>
          </a:prstGeom>
        </p:spPr>
      </p:pic>
      <p:sp>
        <p:nvSpPr>
          <p:cNvPr id="13" name="TextBox 12">
            <a:extLst>
              <a:ext uri="{FF2B5EF4-FFF2-40B4-BE49-F238E27FC236}">
                <a16:creationId xmlns:a16="http://schemas.microsoft.com/office/drawing/2014/main" id="{7161BBF1-0D60-0662-B598-ADF7BFC32379}"/>
              </a:ext>
            </a:extLst>
          </p:cNvPr>
          <p:cNvSpPr txBox="1"/>
          <p:nvPr/>
        </p:nvSpPr>
        <p:spPr>
          <a:xfrm>
            <a:off x="766960" y="795587"/>
            <a:ext cx="8942510" cy="2633413"/>
          </a:xfrm>
          <a:prstGeom prst="rect">
            <a:avLst/>
          </a:prstGeom>
          <a:noFill/>
        </p:spPr>
        <p:txBody>
          <a:bodyPr wrap="square" rtlCol="0">
            <a:spAutoFit/>
          </a:bodyPr>
          <a:lstStyle/>
          <a:p>
            <a:pPr>
              <a:lnSpc>
                <a:spcPct val="150000"/>
              </a:lnSpc>
            </a:pPr>
            <a:r>
              <a:rPr lang="en-IN" sz="3200" b="1" dirty="0">
                <a:latin typeface="Times New Roman" panose="02020603050405020304" pitchFamily="18" charset="0"/>
                <a:cs typeface="Times New Roman" panose="02020603050405020304" pitchFamily="18" charset="0"/>
              </a:rPr>
              <a:t>INTRODUCTION</a:t>
            </a:r>
          </a:p>
          <a:p>
            <a:pPr algn="just">
              <a:lnSpc>
                <a:spcPct val="150000"/>
              </a:lnSpc>
            </a:pPr>
            <a:r>
              <a:rPr lang="en-US" sz="1600" dirty="0">
                <a:latin typeface="Times New Roman" panose="02020603050405020304" pitchFamily="18" charset="0"/>
                <a:cs typeface="Times New Roman" panose="02020603050405020304" pitchFamily="18" charset="0"/>
              </a:rPr>
              <a:t>	This project is a comprehensive automation solution designed to optimize business operations and improve efficiency. It simplifies key processes, enhances resource management, and provides valuable insights through data-driven reports. Built with a robust and scalable technology stack, it ensures seamless performance, reliability, and a user-friendly experience, empowering businesses to deliver better services and make informed decisions.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3466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A8E86-E737-3BD5-D719-12F091C5BFD7}"/>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7CD8CAD-8FF6-4704-903A-71FF04D0DE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3082" y="3750903"/>
            <a:ext cx="9558383" cy="3107097"/>
          </a:xfrm>
          <a:prstGeom prst="rect">
            <a:avLst/>
          </a:prstGeom>
        </p:spPr>
      </p:pic>
      <p:sp>
        <p:nvSpPr>
          <p:cNvPr id="5" name="Content Placeholder 2">
            <a:extLst>
              <a:ext uri="{FF2B5EF4-FFF2-40B4-BE49-F238E27FC236}">
                <a16:creationId xmlns:a16="http://schemas.microsoft.com/office/drawing/2014/main" id="{FB58E802-F566-EBB0-0165-A4822F146DCB}"/>
              </a:ext>
            </a:extLst>
          </p:cNvPr>
          <p:cNvSpPr>
            <a:spLocks noGrp="1"/>
          </p:cNvSpPr>
          <p:nvPr/>
        </p:nvSpPr>
        <p:spPr>
          <a:xfrm>
            <a:off x="1101276" y="879676"/>
            <a:ext cx="10728050" cy="3194613"/>
          </a:xfrm>
          <a:prstGeom prst="rect">
            <a:avLst/>
          </a:prstGeom>
        </p:spPr>
        <p:txBody>
          <a:bodyPr vert="horz" lIns="91440" tIns="45720" rIns="91440" bIns="45720" rtlCol="0">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bg2"/>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2000" kern="1200">
                <a:solidFill>
                  <a:schemeClr val="bg2"/>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800" kern="1200">
                <a:solidFill>
                  <a:schemeClr val="bg2"/>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bg2"/>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bg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algn="just">
              <a:lnSpc>
                <a:spcPct val="150000"/>
              </a:lnSpc>
            </a:pPr>
            <a:r>
              <a:rPr lang="en-IN" sz="2000" dirty="0">
                <a:latin typeface="Times New Roman" panose="02020603050405020304" pitchFamily="18" charset="0"/>
                <a:cs typeface="Times New Roman" panose="02020603050405020304" pitchFamily="18" charset="0"/>
              </a:rPr>
              <a:t>🚖 </a:t>
            </a:r>
            <a:r>
              <a:rPr lang="en-US" sz="2000" dirty="0">
                <a:solidFill>
                  <a:schemeClr val="tx1"/>
                </a:solidFill>
                <a:latin typeface="Times New Roman" panose="02020603050405020304" pitchFamily="18" charset="0"/>
                <a:cs typeface="Times New Roman" panose="02020603050405020304" pitchFamily="18" charset="0"/>
              </a:rPr>
              <a:t>The </a:t>
            </a:r>
            <a:r>
              <a:rPr lang="en-US" sz="2000" b="1" dirty="0">
                <a:solidFill>
                  <a:schemeClr val="tx1"/>
                </a:solidFill>
                <a:latin typeface="Times New Roman" panose="02020603050405020304" pitchFamily="18" charset="0"/>
                <a:cs typeface="Times New Roman" panose="02020603050405020304" pitchFamily="18" charset="0"/>
              </a:rPr>
              <a:t>Car Maintenance Management System</a:t>
            </a:r>
            <a:r>
              <a:rPr lang="en-US" sz="2000" dirty="0">
                <a:solidFill>
                  <a:schemeClr val="tx1"/>
                </a:solidFill>
                <a:latin typeface="Times New Roman" panose="02020603050405020304" pitchFamily="18" charset="0"/>
                <a:cs typeface="Times New Roman" panose="02020603050405020304" pitchFamily="18" charset="0"/>
              </a:rPr>
              <a:t> ensures efficient tracking and updates of car maintenance records. </a:t>
            </a:r>
            <a:r>
              <a:rPr lang="en-US" sz="2000" b="1" dirty="0">
                <a:solidFill>
                  <a:schemeClr val="tx1"/>
                </a:solidFill>
                <a:latin typeface="Times New Roman" panose="02020603050405020304" pitchFamily="18" charset="0"/>
                <a:cs typeface="Times New Roman" panose="02020603050405020304" pitchFamily="18" charset="0"/>
              </a:rPr>
              <a:t>Admins</a:t>
            </a:r>
            <a:r>
              <a:rPr lang="en-US" sz="2000" dirty="0">
                <a:solidFill>
                  <a:schemeClr val="tx1"/>
                </a:solidFill>
                <a:latin typeface="Times New Roman" panose="02020603050405020304" pitchFamily="18" charset="0"/>
                <a:cs typeface="Times New Roman" panose="02020603050405020304" pitchFamily="18" charset="0"/>
              </a:rPr>
              <a:t> can seamlessly </a:t>
            </a:r>
            <a:r>
              <a:rPr lang="en-US" sz="2000" b="1" dirty="0">
                <a:solidFill>
                  <a:schemeClr val="tx1"/>
                </a:solidFill>
                <a:latin typeface="Times New Roman" panose="02020603050405020304" pitchFamily="18" charset="0"/>
                <a:cs typeface="Times New Roman" panose="02020603050405020304" pitchFamily="18" charset="0"/>
              </a:rPr>
              <a:t>add, update, and monitor maintenance details</a:t>
            </a:r>
            <a:r>
              <a:rPr lang="en-US" sz="2000" dirty="0">
                <a:solidFill>
                  <a:schemeClr val="tx1"/>
                </a:solidFill>
                <a:latin typeface="Times New Roman" panose="02020603050405020304" pitchFamily="18" charset="0"/>
                <a:cs typeface="Times New Roman" panose="02020603050405020304" pitchFamily="18" charset="0"/>
              </a:rPr>
              <a:t>, reducing manual effort.</a:t>
            </a:r>
          </a:p>
          <a:p>
            <a:pPr algn="just">
              <a:lnSpc>
                <a:spcPct val="150000"/>
              </a:lnSpc>
            </a:pPr>
            <a:r>
              <a:rPr lang="en-IN" sz="2000" dirty="0">
                <a:latin typeface="Times New Roman" panose="02020603050405020304" pitchFamily="18" charset="0"/>
                <a:cs typeface="Times New Roman" panose="02020603050405020304" pitchFamily="18" charset="0"/>
              </a:rPr>
              <a:t>🚘</a:t>
            </a:r>
            <a:r>
              <a:rPr lang="en-US" sz="2000" b="1" dirty="0">
                <a:solidFill>
                  <a:schemeClr val="tx1"/>
                </a:solidFill>
                <a:latin typeface="Times New Roman" panose="02020603050405020304" pitchFamily="18" charset="0"/>
                <a:cs typeface="Times New Roman" panose="02020603050405020304" pitchFamily="18" charset="0"/>
              </a:rPr>
              <a:t>Users</a:t>
            </a:r>
            <a:r>
              <a:rPr lang="en-US" sz="2000" dirty="0">
                <a:solidFill>
                  <a:schemeClr val="tx1"/>
                </a:solidFill>
                <a:latin typeface="Times New Roman" panose="02020603050405020304" pitchFamily="18" charset="0"/>
                <a:cs typeface="Times New Roman" panose="02020603050405020304" pitchFamily="18" charset="0"/>
              </a:rPr>
              <a:t> stay informed through </a:t>
            </a:r>
            <a:r>
              <a:rPr lang="en-US" sz="2000" b="1" dirty="0">
                <a:solidFill>
                  <a:schemeClr val="tx1"/>
                </a:solidFill>
                <a:latin typeface="Times New Roman" panose="02020603050405020304" pitchFamily="18" charset="0"/>
                <a:cs typeface="Times New Roman" panose="02020603050405020304" pitchFamily="18" charset="0"/>
              </a:rPr>
              <a:t>real-time email notifications</a:t>
            </a:r>
            <a:r>
              <a:rPr lang="en-US" sz="2000" dirty="0">
                <a:solidFill>
                  <a:schemeClr val="tx1"/>
                </a:solidFill>
                <a:latin typeface="Times New Roman" panose="02020603050405020304" pitchFamily="18" charset="0"/>
                <a:cs typeface="Times New Roman" panose="02020603050405020304" pitchFamily="18" charset="0"/>
              </a:rPr>
              <a:t> about updates and completion reminders, ensuring they never miss a service update.</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IN" sz="2000" dirty="0">
                <a:latin typeface="Times New Roman" panose="02020603050405020304" pitchFamily="18" charset="0"/>
                <a:cs typeface="Times New Roman" panose="02020603050405020304" pitchFamily="18" charset="0"/>
              </a:rPr>
              <a:t>🚖 </a:t>
            </a:r>
            <a:r>
              <a:rPr lang="en-US" sz="2000" dirty="0">
                <a:solidFill>
                  <a:schemeClr val="tx1"/>
                </a:solidFill>
                <a:latin typeface="Times New Roman" panose="02020603050405020304" pitchFamily="18" charset="0"/>
                <a:cs typeface="Times New Roman" panose="02020603050405020304" pitchFamily="18" charset="0"/>
              </a:rPr>
              <a:t>Additionally, </a:t>
            </a:r>
            <a:r>
              <a:rPr lang="en-US" sz="2000" b="1" dirty="0">
                <a:solidFill>
                  <a:schemeClr val="tx1"/>
                </a:solidFill>
                <a:latin typeface="Times New Roman" panose="02020603050405020304" pitchFamily="18" charset="0"/>
                <a:cs typeface="Times New Roman" panose="02020603050405020304" pitchFamily="18" charset="0"/>
              </a:rPr>
              <a:t>daily reports</a:t>
            </a:r>
            <a:r>
              <a:rPr lang="en-US" sz="2000" dirty="0">
                <a:solidFill>
                  <a:schemeClr val="tx1"/>
                </a:solidFill>
                <a:latin typeface="Times New Roman" panose="02020603050405020304" pitchFamily="18" charset="0"/>
                <a:cs typeface="Times New Roman" panose="02020603050405020304" pitchFamily="18" charset="0"/>
              </a:rPr>
              <a:t> help admins manage scheduled car deliveries efficiently, enhancing workflow and customer satisfaction.</a:t>
            </a:r>
            <a:endParaRPr lang="en-US" sz="2000" b="1" dirty="0">
              <a:solidFill>
                <a:schemeClr val="tx1"/>
              </a:solidFill>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7397604C-043A-CA03-1520-C44C50C5D24C}"/>
              </a:ext>
            </a:extLst>
          </p:cNvPr>
          <p:cNvSpPr>
            <a:spLocks noGrp="1"/>
          </p:cNvSpPr>
          <p:nvPr/>
        </p:nvSpPr>
        <p:spPr>
          <a:xfrm>
            <a:off x="589730" y="307108"/>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Maintenance Management:</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Tree>
    <p:extLst>
      <p:ext uri="{BB962C8B-B14F-4D97-AF65-F5344CB8AC3E}">
        <p14:creationId xmlns:p14="http://schemas.microsoft.com/office/powerpoint/2010/main" val="15425511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E17B8-0D54-61AE-DC92-E80DA2E4DD74}"/>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E0414CC-FB15-2B71-7F8D-5927A0DB1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5195" y="2744543"/>
            <a:ext cx="7861610" cy="2256258"/>
          </a:xfrm>
          <a:prstGeom prst="rect">
            <a:avLst/>
          </a:prstGeom>
        </p:spPr>
      </p:pic>
      <p:sp>
        <p:nvSpPr>
          <p:cNvPr id="6" name="Title 1">
            <a:extLst>
              <a:ext uri="{FF2B5EF4-FFF2-40B4-BE49-F238E27FC236}">
                <a16:creationId xmlns:a16="http://schemas.microsoft.com/office/drawing/2014/main" id="{687C55DE-3683-9565-7B54-4DC917E482FF}"/>
              </a:ext>
            </a:extLst>
          </p:cNvPr>
          <p:cNvSpPr>
            <a:spLocks noGrp="1"/>
          </p:cNvSpPr>
          <p:nvPr/>
        </p:nvSpPr>
        <p:spPr>
          <a:xfrm>
            <a:off x="583551" y="505854"/>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Key Features:</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8" name="Rectangle 7">
            <a:extLst>
              <a:ext uri="{FF2B5EF4-FFF2-40B4-BE49-F238E27FC236}">
                <a16:creationId xmlns:a16="http://schemas.microsoft.com/office/drawing/2014/main" id="{3C471510-4CBD-0A84-88E8-AEF01BAD83E8}"/>
              </a:ext>
            </a:extLst>
          </p:cNvPr>
          <p:cNvSpPr>
            <a:spLocks noChangeArrowheads="1"/>
          </p:cNvSpPr>
          <p:nvPr/>
        </p:nvSpPr>
        <p:spPr bwMode="auto">
          <a:xfrm>
            <a:off x="583551" y="1402046"/>
            <a:ext cx="5661331" cy="832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lang="en-US" b="1" dirty="0">
                <a:latin typeface="Times New Roman" panose="02020603050405020304" pitchFamily="18" charset="0"/>
                <a:cs typeface="Times New Roman" panose="02020603050405020304" pitchFamily="18" charset="0"/>
              </a:rPr>
              <a:t>Admin Controls</a:t>
            </a:r>
            <a:r>
              <a:rPr lang="en-US" dirty="0">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50000"/>
              </a:lnSpc>
              <a:spcBef>
                <a:spcPct val="0"/>
              </a:spcBef>
              <a:spcAft>
                <a:spcPct val="0"/>
              </a:spcAft>
              <a:buClrTx/>
              <a:buSzTx/>
            </a:pPr>
            <a:r>
              <a:rPr lang="en-US" sz="1600" dirty="0">
                <a:latin typeface="Times New Roman" panose="02020603050405020304" pitchFamily="18" charset="0"/>
                <a:cs typeface="Times New Roman" panose="02020603050405020304" pitchFamily="18" charset="0"/>
              </a:rPr>
              <a:t>     Allows efficient management of records and scheduling</a:t>
            </a:r>
            <a:endParaRPr kumimoji="0" lang="en-US" altLang="en-US" sz="1600" b="0" i="0" u="none" strike="noStrike" cap="none" normalizeH="0" baseline="0" dirty="0">
              <a:ln>
                <a:noFill/>
              </a:ln>
              <a:solidFill>
                <a:schemeClr val="tx1"/>
              </a:solidFill>
              <a:effectLst/>
              <a:latin typeface="Times New Roman" panose="02020603050405020304" pitchFamily="18" charset="0"/>
              <a:ea typeface="Roboto" panose="02000000000000000000" pitchFamily="2" charset="0"/>
              <a:cs typeface="Times New Roman" panose="02020603050405020304" pitchFamily="18" charset="0"/>
            </a:endParaRPr>
          </a:p>
        </p:txBody>
      </p:sp>
      <p:sp>
        <p:nvSpPr>
          <p:cNvPr id="12" name="Rectangle 11">
            <a:extLst>
              <a:ext uri="{FF2B5EF4-FFF2-40B4-BE49-F238E27FC236}">
                <a16:creationId xmlns:a16="http://schemas.microsoft.com/office/drawing/2014/main" id="{3AFC0B00-83D2-74B1-B09A-C6A87803048F}"/>
              </a:ext>
            </a:extLst>
          </p:cNvPr>
          <p:cNvSpPr>
            <a:spLocks noChangeArrowheads="1"/>
          </p:cNvSpPr>
          <p:nvPr/>
        </p:nvSpPr>
        <p:spPr bwMode="auto">
          <a:xfrm>
            <a:off x="6530669" y="1305752"/>
            <a:ext cx="5661331" cy="1202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lang="en-US" b="1" kern="1200" dirty="0">
                <a:effectLst/>
                <a:latin typeface="Times New Roman" panose="02020603050405020304" pitchFamily="18" charset="0"/>
                <a:ea typeface="+mj-ea"/>
                <a:cs typeface="Times New Roman" panose="02020603050405020304" pitchFamily="18" charset="0"/>
              </a:rPr>
              <a:t>Maintenance Record Management </a:t>
            </a:r>
          </a:p>
          <a:p>
            <a:pPr defTabSz="914400" eaLnBrk="0" fontAlgn="base" hangingPunct="0">
              <a:lnSpc>
                <a:spcPct val="150000"/>
              </a:lnSpc>
              <a:spcBef>
                <a:spcPct val="0"/>
              </a:spcBef>
              <a:spcAft>
                <a:spcPct val="0"/>
              </a:spcAft>
            </a:pPr>
            <a:r>
              <a:rPr lang="en-US" sz="1600" kern="1200" dirty="0">
                <a:effectLst/>
                <a:latin typeface="Times New Roman" panose="02020603050405020304" charset="0"/>
                <a:ea typeface="Roboto" panose="02000000000000000000" pitchFamily="2" charset="0"/>
                <a:cs typeface="Times New Roman" panose="02020603050405020304" charset="0"/>
              </a:rPr>
              <a:t>    </a:t>
            </a:r>
            <a:r>
              <a:rPr lang="en-US" sz="1600" kern="1200" dirty="0">
                <a:effectLst/>
                <a:latin typeface="Times New Roman" panose="02020603050405020304" pitchFamily="18" charset="0"/>
                <a:ea typeface="+mj-ea"/>
                <a:cs typeface="Times New Roman" panose="02020603050405020304" pitchFamily="18" charset="0"/>
              </a:rPr>
              <a:t>Enables seamless tracking and updates of car maintenance details.</a:t>
            </a:r>
            <a:endParaRPr lang="en-US" sz="1600" dirty="0">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C4A79A2D-D92D-81C4-F459-677C091FBE4F}"/>
              </a:ext>
            </a:extLst>
          </p:cNvPr>
          <p:cNvSpPr>
            <a:spLocks noChangeArrowheads="1"/>
          </p:cNvSpPr>
          <p:nvPr/>
        </p:nvSpPr>
        <p:spPr bwMode="auto">
          <a:xfrm>
            <a:off x="401366" y="5000801"/>
            <a:ext cx="5694634" cy="837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lang="en-US" b="1" dirty="0">
                <a:latin typeface="Times New Roman" panose="02020603050405020304" pitchFamily="18" charset="0"/>
                <a:cs typeface="Times New Roman" panose="02020603050405020304" pitchFamily="18" charset="0"/>
              </a:rPr>
              <a:t>Email Notifications</a:t>
            </a:r>
            <a:endParaRPr lang="en-US" dirty="0">
              <a:latin typeface="Times New Roman" panose="02020603050405020304" pitchFamily="18" charset="0"/>
              <a:cs typeface="Times New Roman" panose="02020603050405020304" pitchFamily="18" charset="0"/>
            </a:endParaRPr>
          </a:p>
          <a:p>
            <a:pPr defTabSz="914400" eaLnBrk="0" fontAlgn="base" hangingPunct="0">
              <a:lnSpc>
                <a:spcPct val="150000"/>
              </a:lnSpc>
              <a:spcBef>
                <a:spcPct val="0"/>
              </a:spcBef>
              <a:spcAft>
                <a:spcPct val="0"/>
              </a:spcAft>
            </a:pPr>
            <a:r>
              <a:rPr lang="en-US" sz="1600" dirty="0">
                <a:latin typeface="Times New Roman" panose="02020603050405020304" pitchFamily="18" charset="0"/>
                <a:cs typeface="Times New Roman" panose="02020603050405020304" pitchFamily="18" charset="0"/>
              </a:rPr>
              <a:t>     Keeps users informed about updates and completion reminders.</a:t>
            </a:r>
          </a:p>
        </p:txBody>
      </p:sp>
      <p:sp>
        <p:nvSpPr>
          <p:cNvPr id="14" name="Rectangle 13">
            <a:extLst>
              <a:ext uri="{FF2B5EF4-FFF2-40B4-BE49-F238E27FC236}">
                <a16:creationId xmlns:a16="http://schemas.microsoft.com/office/drawing/2014/main" id="{0E9AC166-5EF4-66ED-CF1B-18780BBBCA49}"/>
              </a:ext>
            </a:extLst>
          </p:cNvPr>
          <p:cNvSpPr>
            <a:spLocks noChangeArrowheads="1"/>
          </p:cNvSpPr>
          <p:nvPr/>
        </p:nvSpPr>
        <p:spPr bwMode="auto">
          <a:xfrm>
            <a:off x="6350868" y="5000801"/>
            <a:ext cx="5737531" cy="1206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lang="en-US" b="1" dirty="0">
                <a:latin typeface="Times New Roman" panose="02020603050405020304" pitchFamily="18" charset="0"/>
                <a:cs typeface="Times New Roman" panose="02020603050405020304" pitchFamily="18" charset="0"/>
              </a:rPr>
              <a:t>Status Tracking</a:t>
            </a:r>
            <a:endParaRPr lang="en-US" dirty="0">
              <a:latin typeface="Times New Roman" panose="02020603050405020304" pitchFamily="18" charset="0"/>
              <a:cs typeface="Times New Roman" panose="02020603050405020304" pitchFamily="18" charset="0"/>
            </a:endParaRPr>
          </a:p>
          <a:p>
            <a:pPr defTabSz="914400" eaLnBrk="0" fontAlgn="base" hangingPunct="0">
              <a:lnSpc>
                <a:spcPct val="150000"/>
              </a:lnSpc>
              <a:spcBef>
                <a:spcPct val="0"/>
              </a:spcBef>
              <a:spcAft>
                <a:spcPct val="0"/>
              </a:spcAft>
            </a:pPr>
            <a:r>
              <a:rPr lang="en-US" sz="1600" dirty="0">
                <a:latin typeface="Times New Roman" panose="02020603050405020304" pitchFamily="18" charset="0"/>
                <a:cs typeface="Times New Roman" panose="02020603050405020304" pitchFamily="18" charset="0"/>
              </a:rPr>
              <a:t>     Provides real-time visibility into maintenance progress, enhancing    efficiency and user experience.</a:t>
            </a:r>
          </a:p>
        </p:txBody>
      </p:sp>
    </p:spTree>
    <p:extLst>
      <p:ext uri="{BB962C8B-B14F-4D97-AF65-F5344CB8AC3E}">
        <p14:creationId xmlns:p14="http://schemas.microsoft.com/office/powerpoint/2010/main" val="3847626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9784E-1CCC-B8F5-1F2D-FF22D2DA8B90}"/>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54E23F3-98C8-B228-36A3-64419A6FC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85812" y="2677890"/>
            <a:ext cx="9558383" cy="3107097"/>
          </a:xfrm>
          <a:prstGeom prst="rect">
            <a:avLst/>
          </a:prstGeom>
        </p:spPr>
      </p:pic>
      <p:pic>
        <p:nvPicPr>
          <p:cNvPr id="3" name="Picture 2">
            <a:extLst>
              <a:ext uri="{FF2B5EF4-FFF2-40B4-BE49-F238E27FC236}">
                <a16:creationId xmlns:a16="http://schemas.microsoft.com/office/drawing/2014/main" id="{F4DB8270-6759-6F15-C29B-8212487D8270}"/>
              </a:ext>
            </a:extLst>
          </p:cNvPr>
          <p:cNvPicPr>
            <a:picLocks noGrp="1" noChangeAspect="1"/>
          </p:cNvPicPr>
          <p:nvPr/>
        </p:nvPicPr>
        <p:blipFill>
          <a:blip r:embed="rId3"/>
          <a:srcRect/>
          <a:stretch>
            <a:fillRect/>
          </a:stretch>
        </p:blipFill>
        <p:spPr>
          <a:xfrm>
            <a:off x="7597953" y="2994837"/>
            <a:ext cx="4441520" cy="3608945"/>
          </a:xfrm>
          <a:prstGeom prst="rect">
            <a:avLst/>
          </a:prstGeom>
          <a:ln>
            <a:noFill/>
          </a:ln>
          <a:effectLst>
            <a:outerShdw blurRad="292100" dist="139700" dir="2700000" algn="tl" rotWithShape="0">
              <a:srgbClr val="333333">
                <a:alpha val="65000"/>
              </a:srgbClr>
            </a:outerShdw>
          </a:effectLst>
        </p:spPr>
      </p:pic>
      <p:pic>
        <p:nvPicPr>
          <p:cNvPr id="4" name="Picture 3" descr="A screenshot of a computer screen&#10;&#10;AI-generated content may be incorrect.">
            <a:extLst>
              <a:ext uri="{FF2B5EF4-FFF2-40B4-BE49-F238E27FC236}">
                <a16:creationId xmlns:a16="http://schemas.microsoft.com/office/drawing/2014/main" id="{268A98D4-B740-58AC-163C-79AA6639F0A9}"/>
              </a:ext>
            </a:extLst>
          </p:cNvPr>
          <p:cNvPicPr>
            <a:picLocks noGrp="1" noChangeAspect="1"/>
          </p:cNvPicPr>
          <p:nvPr/>
        </p:nvPicPr>
        <p:blipFill>
          <a:blip r:embed="rId4"/>
          <a:srcRect l="11922" r="11922"/>
          <a:stretch>
            <a:fillRect/>
          </a:stretch>
        </p:blipFill>
        <p:spPr>
          <a:xfrm>
            <a:off x="509930" y="396850"/>
            <a:ext cx="4441519" cy="3032150"/>
          </a:xfrm>
          <a:prstGeom prst="rect">
            <a:avLst/>
          </a:prstGeom>
          <a:ln>
            <a:noFill/>
          </a:ln>
          <a:effectLst>
            <a:outerShdw blurRad="292100" dist="139700" dir="2700000" algn="tl" rotWithShape="0">
              <a:srgbClr val="333333">
                <a:alpha val="65000"/>
              </a:srgbClr>
            </a:outerShdw>
          </a:effectLst>
        </p:spPr>
      </p:pic>
      <p:grpSp>
        <p:nvGrpSpPr>
          <p:cNvPr id="7" name="Group 6">
            <a:extLst>
              <a:ext uri="{FF2B5EF4-FFF2-40B4-BE49-F238E27FC236}">
                <a16:creationId xmlns:a16="http://schemas.microsoft.com/office/drawing/2014/main" id="{F52F9E95-2C72-8895-3272-A398384317F8}"/>
              </a:ext>
            </a:extLst>
          </p:cNvPr>
          <p:cNvGrpSpPr/>
          <p:nvPr/>
        </p:nvGrpSpPr>
        <p:grpSpPr>
          <a:xfrm>
            <a:off x="5063687" y="2047793"/>
            <a:ext cx="2309790" cy="2268638"/>
            <a:chOff x="4826644" y="2070942"/>
            <a:chExt cx="2309790" cy="2268638"/>
          </a:xfrm>
        </p:grpSpPr>
        <p:sp>
          <p:nvSpPr>
            <p:cNvPr id="5" name="Flowchart: Connector 4">
              <a:extLst>
                <a:ext uri="{FF2B5EF4-FFF2-40B4-BE49-F238E27FC236}">
                  <a16:creationId xmlns:a16="http://schemas.microsoft.com/office/drawing/2014/main" id="{4C314044-34FA-569A-0051-CBFB7CCDD29A}"/>
                </a:ext>
              </a:extLst>
            </p:cNvPr>
            <p:cNvSpPr/>
            <p:nvPr/>
          </p:nvSpPr>
          <p:spPr>
            <a:xfrm>
              <a:off x="4826644" y="2070942"/>
              <a:ext cx="2309790" cy="2268638"/>
            </a:xfrm>
            <a:prstGeom prst="flowChartConnector">
              <a:avLst/>
            </a:prstGeom>
            <a:solidFill>
              <a:schemeClr val="tx1">
                <a:lumMod val="50000"/>
                <a:lumOff val="50000"/>
              </a:schemeClr>
            </a:solidFill>
            <a:ln>
              <a:solidFill>
                <a:schemeClr val="tx1"/>
              </a:solidFill>
            </a:ln>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08CBB98-086C-F8D4-8D77-B077C9E7974A}"/>
                </a:ext>
              </a:extLst>
            </p:cNvPr>
            <p:cNvSpPr txBox="1"/>
            <p:nvPr/>
          </p:nvSpPr>
          <p:spPr>
            <a:xfrm>
              <a:off x="5051120" y="2882096"/>
              <a:ext cx="1812667"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Maintenance Module</a:t>
              </a:r>
            </a:p>
          </p:txBody>
        </p:sp>
      </p:grpSp>
    </p:spTree>
    <p:extLst>
      <p:ext uri="{BB962C8B-B14F-4D97-AF65-F5344CB8AC3E}">
        <p14:creationId xmlns:p14="http://schemas.microsoft.com/office/powerpoint/2010/main" val="1438619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E0248-B849-05F3-4FCD-93F8C19B82E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6AE3CA8B-B8F6-095A-40B1-1551B4AEE3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54854" y="2237408"/>
            <a:ext cx="9558383" cy="3107097"/>
          </a:xfrm>
          <a:prstGeom prst="rect">
            <a:avLst/>
          </a:prstGeom>
        </p:spPr>
      </p:pic>
      <p:sp>
        <p:nvSpPr>
          <p:cNvPr id="6" name="Title 1">
            <a:extLst>
              <a:ext uri="{FF2B5EF4-FFF2-40B4-BE49-F238E27FC236}">
                <a16:creationId xmlns:a16="http://schemas.microsoft.com/office/drawing/2014/main" id="{0FD01A76-8B8C-5183-60A8-FF3A5E85B6DF}"/>
              </a:ext>
            </a:extLst>
          </p:cNvPr>
          <p:cNvSpPr>
            <a:spLocks noGrp="1"/>
          </p:cNvSpPr>
          <p:nvPr/>
        </p:nvSpPr>
        <p:spPr>
          <a:xfrm>
            <a:off x="4046608" y="262503"/>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Future Scopes :</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4" name="TextBox 11">
            <a:extLst>
              <a:ext uri="{FF2B5EF4-FFF2-40B4-BE49-F238E27FC236}">
                <a16:creationId xmlns:a16="http://schemas.microsoft.com/office/drawing/2014/main" id="{BA6A03E5-EB22-7D68-40E9-A0CEB20BB611}"/>
              </a:ext>
            </a:extLst>
          </p:cNvPr>
          <p:cNvSpPr txBox="1"/>
          <p:nvPr/>
        </p:nvSpPr>
        <p:spPr>
          <a:xfrm>
            <a:off x="589731" y="1019987"/>
            <a:ext cx="5041636" cy="2805255"/>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Jaturat Bold Italics"/>
                <a:cs typeface="Times New Roman" panose="02020603050405020304" pitchFamily="18" charset="0"/>
                <a:sym typeface="Jaturat Bold Italics"/>
              </a:rPr>
              <a:t>Enhanced ai and machine learning integration :</a:t>
            </a:r>
            <a:endParaRPr lang="en-US" sz="1600" b="1" dirty="0">
              <a:latin typeface="Times New Roman" panose="02020603050405020304" pitchFamily="18" charset="0"/>
              <a:ea typeface="Atkinson Hyperlegible"/>
              <a:cs typeface="Times New Roman" panose="02020603050405020304" pitchFamily="18" charset="0"/>
              <a:sym typeface="Atkinson Hyperlegible"/>
            </a:endParaRP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AI-powered chatbots for customer support and booking assistance.</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Machine learning algorithms for dynamic pricing based on demand and seasonality.</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Predictive maintenance alerts based on vehicle usage and wear.</a:t>
            </a:r>
          </a:p>
          <a:p>
            <a:pPr algn="l">
              <a:lnSpc>
                <a:spcPts val="2380"/>
              </a:lnSpc>
            </a:pPr>
            <a:endParaRPr dirty="0"/>
          </a:p>
        </p:txBody>
      </p:sp>
      <p:sp>
        <p:nvSpPr>
          <p:cNvPr id="10" name="TextBox 12">
            <a:extLst>
              <a:ext uri="{FF2B5EF4-FFF2-40B4-BE49-F238E27FC236}">
                <a16:creationId xmlns:a16="http://schemas.microsoft.com/office/drawing/2014/main" id="{958701D5-90A5-AAB6-F194-A61D2F5139B6}"/>
              </a:ext>
            </a:extLst>
          </p:cNvPr>
          <p:cNvSpPr txBox="1"/>
          <p:nvPr/>
        </p:nvSpPr>
        <p:spPr>
          <a:xfrm>
            <a:off x="6560635" y="1019987"/>
            <a:ext cx="4805680" cy="2843727"/>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Advanced exception handling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Automated issue detection and resolution, reducing system downtimes.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Improved error logging and real-time alerts for critical failures.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AI-based anomaly detection to prevent fraudulent bookings or system abuse.</a:t>
            </a:r>
          </a:p>
          <a:p>
            <a:pPr algn="l">
              <a:lnSpc>
                <a:spcPts val="2800"/>
              </a:lnSpc>
            </a:pPr>
            <a:endParaRPr dirty="0"/>
          </a:p>
        </p:txBody>
      </p:sp>
      <p:sp>
        <p:nvSpPr>
          <p:cNvPr id="13" name="TextBox 13">
            <a:extLst>
              <a:ext uri="{FF2B5EF4-FFF2-40B4-BE49-F238E27FC236}">
                <a16:creationId xmlns:a16="http://schemas.microsoft.com/office/drawing/2014/main" id="{8950EFB6-2AB9-5FC0-16CA-F6656EECBAC2}"/>
              </a:ext>
            </a:extLst>
          </p:cNvPr>
          <p:cNvSpPr txBox="1"/>
          <p:nvPr/>
        </p:nvSpPr>
        <p:spPr>
          <a:xfrm>
            <a:off x="6510686" y="3863714"/>
            <a:ext cx="4914900" cy="2843727"/>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Improved email &amp; </a:t>
            </a:r>
            <a:r>
              <a:rPr lang="en-US" sz="1600" b="1" dirty="0" err="1">
                <a:latin typeface="Times New Roman" panose="02020603050405020304" pitchFamily="18" charset="0"/>
                <a:ea typeface="Atkinson Hyperlegible"/>
                <a:cs typeface="Times New Roman" panose="02020603050405020304" pitchFamily="18" charset="0"/>
                <a:sym typeface="Atkinson Hyperlegible"/>
              </a:rPr>
              <a:t>sms</a:t>
            </a:r>
            <a:r>
              <a:rPr lang="en-US" sz="1600" b="1" dirty="0">
                <a:latin typeface="Times New Roman" panose="02020603050405020304" pitchFamily="18" charset="0"/>
                <a:ea typeface="Atkinson Hyperlegible"/>
                <a:cs typeface="Times New Roman" panose="02020603050405020304" pitchFamily="18" charset="0"/>
                <a:sym typeface="Atkinson Hyperlegible"/>
              </a:rPr>
              <a:t> notifications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Real-time booking confirmation, reminders, and updates.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Notifications for vehicle availability, discounts, and offers.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Automatic alerts for maintenance, late returns, and policy updates.</a:t>
            </a:r>
          </a:p>
          <a:p>
            <a:pPr algn="l">
              <a:lnSpc>
                <a:spcPts val="2800"/>
              </a:lnSpc>
            </a:pPr>
            <a:endParaRPr dirty="0"/>
          </a:p>
        </p:txBody>
      </p:sp>
      <p:sp>
        <p:nvSpPr>
          <p:cNvPr id="16" name="TextBox 14">
            <a:extLst>
              <a:ext uri="{FF2B5EF4-FFF2-40B4-BE49-F238E27FC236}">
                <a16:creationId xmlns:a16="http://schemas.microsoft.com/office/drawing/2014/main" id="{B0266B30-3A16-4185-52F7-F51168465905}"/>
              </a:ext>
            </a:extLst>
          </p:cNvPr>
          <p:cNvSpPr txBox="1"/>
          <p:nvPr/>
        </p:nvSpPr>
        <p:spPr>
          <a:xfrm>
            <a:off x="527297" y="3922642"/>
            <a:ext cx="5435600" cy="2843727"/>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Seamless booking, updating &amp; cancellation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User-friendly mobile apps and web platforms for instant bookings.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Flexible rescheduling and cancellation policies with automated refunds.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Integration with digital wallets and crypto payments for seamless transactions</a:t>
            </a:r>
          </a:p>
          <a:p>
            <a:pPr algn="l">
              <a:lnSpc>
                <a:spcPts val="2800"/>
              </a:lnSpc>
            </a:pPr>
            <a:endParaRPr dirty="0"/>
          </a:p>
        </p:txBody>
      </p:sp>
    </p:spTree>
    <p:extLst>
      <p:ext uri="{BB962C8B-B14F-4D97-AF65-F5344CB8AC3E}">
        <p14:creationId xmlns:p14="http://schemas.microsoft.com/office/powerpoint/2010/main" val="1665136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6930C-693F-425A-FF4F-D30F4B4B47C6}"/>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C5595875-5564-1DB0-8D8A-28954AEC1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8875" y="2271693"/>
            <a:ext cx="9558383" cy="3107097"/>
          </a:xfrm>
          <a:prstGeom prst="rect">
            <a:avLst/>
          </a:prstGeom>
        </p:spPr>
      </p:pic>
      <p:sp>
        <p:nvSpPr>
          <p:cNvPr id="6" name="Title 1">
            <a:extLst>
              <a:ext uri="{FF2B5EF4-FFF2-40B4-BE49-F238E27FC236}">
                <a16:creationId xmlns:a16="http://schemas.microsoft.com/office/drawing/2014/main" id="{5338ADB1-0F69-5070-51F1-59179148DD0B}"/>
              </a:ext>
            </a:extLst>
          </p:cNvPr>
          <p:cNvSpPr>
            <a:spLocks noGrp="1"/>
          </p:cNvSpPr>
          <p:nvPr/>
        </p:nvSpPr>
        <p:spPr>
          <a:xfrm>
            <a:off x="4046608" y="262503"/>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Future Scopes :</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5" name="TextBox 11">
            <a:extLst>
              <a:ext uri="{FF2B5EF4-FFF2-40B4-BE49-F238E27FC236}">
                <a16:creationId xmlns:a16="http://schemas.microsoft.com/office/drawing/2014/main" id="{D814AF3F-8F15-AFBD-6B9B-0C6003C2D83E}"/>
              </a:ext>
            </a:extLst>
          </p:cNvPr>
          <p:cNvSpPr txBox="1"/>
          <p:nvPr/>
        </p:nvSpPr>
        <p:spPr>
          <a:xfrm>
            <a:off x="527297" y="932534"/>
            <a:ext cx="4787265" cy="280525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IoT &amp; GPS-based smart tracking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Real-time vehicle tracking and geofencing for security.</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Remote locking/unlocking of vehicles for keyless rentals.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Theft prevention mechanisms and route optimization for better fleet management.</a:t>
            </a:r>
          </a:p>
          <a:p>
            <a:pPr algn="l">
              <a:lnSpc>
                <a:spcPts val="2380"/>
              </a:lnSpc>
            </a:pPr>
            <a:endParaRPr dirty="0"/>
          </a:p>
        </p:txBody>
      </p:sp>
      <p:sp>
        <p:nvSpPr>
          <p:cNvPr id="11" name="TextBox 12">
            <a:extLst>
              <a:ext uri="{FF2B5EF4-FFF2-40B4-BE49-F238E27FC236}">
                <a16:creationId xmlns:a16="http://schemas.microsoft.com/office/drawing/2014/main" id="{201C23F8-9401-8EC2-840B-63D976A1AC13}"/>
              </a:ext>
            </a:extLst>
          </p:cNvPr>
          <p:cNvSpPr txBox="1"/>
          <p:nvPr/>
        </p:nvSpPr>
        <p:spPr>
          <a:xfrm>
            <a:off x="6096000" y="922587"/>
            <a:ext cx="4805680" cy="248465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Blockchain for secure transactions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Smart contracts for automated agreement execution.</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Decentralized and transparent transaction records for security.</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Fraud detection and prevention through blockchain verification.</a:t>
            </a:r>
          </a:p>
          <a:p>
            <a:pPr algn="l">
              <a:lnSpc>
                <a:spcPts val="2800"/>
              </a:lnSpc>
            </a:pPr>
            <a:endParaRPr dirty="0"/>
          </a:p>
        </p:txBody>
      </p:sp>
      <p:sp>
        <p:nvSpPr>
          <p:cNvPr id="15" name="TextBox 13">
            <a:extLst>
              <a:ext uri="{FF2B5EF4-FFF2-40B4-BE49-F238E27FC236}">
                <a16:creationId xmlns:a16="http://schemas.microsoft.com/office/drawing/2014/main" id="{04DE65B8-9CA7-EE67-EC88-CC3AC9E8692A}"/>
              </a:ext>
            </a:extLst>
          </p:cNvPr>
          <p:cNvSpPr txBox="1"/>
          <p:nvPr/>
        </p:nvSpPr>
        <p:spPr>
          <a:xfrm>
            <a:off x="527297" y="3747736"/>
            <a:ext cx="4914900" cy="248465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Cloud-based and scalable system :</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Cloud hosting for global access and scalability.</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Multi-platform access for customers and rental operators.</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Disaster recovery mechanisms and data redundancy for reliability.</a:t>
            </a:r>
          </a:p>
          <a:p>
            <a:pPr algn="l">
              <a:lnSpc>
                <a:spcPts val="2800"/>
              </a:lnSpc>
            </a:pPr>
            <a:endParaRPr dirty="0"/>
          </a:p>
        </p:txBody>
      </p:sp>
      <p:sp>
        <p:nvSpPr>
          <p:cNvPr id="19" name="TextBox 14">
            <a:extLst>
              <a:ext uri="{FF2B5EF4-FFF2-40B4-BE49-F238E27FC236}">
                <a16:creationId xmlns:a16="http://schemas.microsoft.com/office/drawing/2014/main" id="{C52D02EE-E6EE-75CE-5C0C-50EA6A41E433}"/>
              </a:ext>
            </a:extLst>
          </p:cNvPr>
          <p:cNvSpPr txBox="1"/>
          <p:nvPr/>
        </p:nvSpPr>
        <p:spPr>
          <a:xfrm>
            <a:off x="6096000" y="3737789"/>
            <a:ext cx="5239385" cy="2484655"/>
          </a:xfrm>
          <a:prstGeom prst="rect">
            <a:avLst/>
          </a:prstGeom>
        </p:spPr>
        <p:txBody>
          <a:bodyPr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15900" lvl="1" algn="l">
              <a:lnSpc>
                <a:spcPts val="2800"/>
              </a:lnSpc>
            </a:pPr>
            <a:r>
              <a:rPr lang="en-US" sz="1600" b="1" dirty="0">
                <a:latin typeface="Times New Roman" panose="02020603050405020304" pitchFamily="18" charset="0"/>
                <a:ea typeface="Atkinson Hyperlegible"/>
                <a:cs typeface="Times New Roman" panose="02020603050405020304" pitchFamily="18" charset="0"/>
                <a:sym typeface="Atkinson Hyperlegible"/>
              </a:rPr>
              <a:t>Integration with ride-sharing &amp; public transport :</a:t>
            </a:r>
          </a:p>
          <a:p>
            <a:pPr marL="215900" lvl="1" algn="l">
              <a:lnSpc>
                <a:spcPts val="2800"/>
              </a:lnSpc>
            </a:pPr>
            <a:endParaRPr lang="en-US" sz="1600" dirty="0">
              <a:latin typeface="Times New Roman" panose="02020603050405020304" pitchFamily="18" charset="0"/>
              <a:ea typeface="Atkinson Hyperlegible"/>
              <a:cs typeface="Times New Roman" panose="02020603050405020304" pitchFamily="18" charset="0"/>
              <a:sym typeface="Atkinson Hyperlegible"/>
            </a:endParaRP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Partnership with ride-sharing services like Uber and Lyft.</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Integration with public transport systems for multimodal travel planning.</a:t>
            </a:r>
          </a:p>
          <a:p>
            <a:pPr marL="431800" lvl="1" indent="-215900" algn="l">
              <a:lnSpc>
                <a:spcPts val="2800"/>
              </a:lnSpc>
              <a:buFont typeface="Arial" panose="020B0604020202020204"/>
              <a:buChar char="•"/>
            </a:pPr>
            <a:r>
              <a:rPr lang="en-US" sz="1600" dirty="0">
                <a:latin typeface="Times New Roman" panose="02020603050405020304" pitchFamily="18" charset="0"/>
                <a:ea typeface="Atkinson Hyperlegible"/>
                <a:cs typeface="Times New Roman" panose="02020603050405020304" pitchFamily="18" charset="0"/>
                <a:sym typeface="Atkinson Hyperlegible"/>
              </a:rPr>
              <a:t>Subscription-based car rental models for frequent users.</a:t>
            </a:r>
          </a:p>
          <a:p>
            <a:pPr algn="l">
              <a:lnSpc>
                <a:spcPts val="2800"/>
              </a:lnSpc>
            </a:pPr>
            <a:endParaRPr dirty="0"/>
          </a:p>
        </p:txBody>
      </p:sp>
    </p:spTree>
    <p:extLst>
      <p:ext uri="{BB962C8B-B14F-4D97-AF65-F5344CB8AC3E}">
        <p14:creationId xmlns:p14="http://schemas.microsoft.com/office/powerpoint/2010/main" val="911609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8E0CD0-A8F8-E73D-D8F6-D94F2B0A4351}"/>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6106AD8E-6D03-EEFA-7D40-C9B0741AFE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2624" y="3608203"/>
            <a:ext cx="9558383" cy="3107097"/>
          </a:xfrm>
          <a:prstGeom prst="rect">
            <a:avLst/>
          </a:prstGeom>
        </p:spPr>
      </p:pic>
      <p:sp>
        <p:nvSpPr>
          <p:cNvPr id="2" name="Title 1">
            <a:extLst>
              <a:ext uri="{FF2B5EF4-FFF2-40B4-BE49-F238E27FC236}">
                <a16:creationId xmlns:a16="http://schemas.microsoft.com/office/drawing/2014/main" id="{F272A6F9-772B-332F-0404-B25C93D5C048}"/>
              </a:ext>
            </a:extLst>
          </p:cNvPr>
          <p:cNvSpPr>
            <a:spLocks noGrp="1"/>
          </p:cNvSpPr>
          <p:nvPr/>
        </p:nvSpPr>
        <p:spPr>
          <a:xfrm>
            <a:off x="4007616" y="224518"/>
            <a:ext cx="4648775" cy="77702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kern="1200" cap="all" baseline="0">
                <a:solidFill>
                  <a:schemeClr val="tx1"/>
                </a:solidFill>
                <a:effectLst/>
                <a:latin typeface="+mj-lt"/>
                <a:ea typeface="+mj-ea"/>
                <a:cs typeface="+mj-cs"/>
              </a:defRPr>
            </a:lvl1pPr>
          </a:lstStyle>
          <a:p>
            <a:r>
              <a:rPr lang="en-US" sz="2800" b="1" cap="none" dirty="0">
                <a:latin typeface="Times New Roman" panose="02020603050405020304" pitchFamily="18" charset="0"/>
                <a:cs typeface="Times New Roman" panose="02020603050405020304" pitchFamily="18" charset="0"/>
              </a:rPr>
              <a:t>Technical challenges</a:t>
            </a:r>
          </a:p>
        </p:txBody>
      </p:sp>
      <p:sp>
        <p:nvSpPr>
          <p:cNvPr id="6" name="Title 1">
            <a:extLst>
              <a:ext uri="{FF2B5EF4-FFF2-40B4-BE49-F238E27FC236}">
                <a16:creationId xmlns:a16="http://schemas.microsoft.com/office/drawing/2014/main" id="{6167F996-6970-C709-0814-F5E0CE0704BE}"/>
              </a:ext>
            </a:extLst>
          </p:cNvPr>
          <p:cNvSpPr txBox="1"/>
          <p:nvPr/>
        </p:nvSpPr>
        <p:spPr>
          <a:xfrm>
            <a:off x="953849" y="2828287"/>
            <a:ext cx="5285582" cy="52819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kern="1200" cap="all" baseline="0">
                <a:solidFill>
                  <a:schemeClr val="tx1"/>
                </a:solidFill>
                <a:effectLst/>
                <a:latin typeface="+mj-lt"/>
                <a:ea typeface="+mj-ea"/>
                <a:cs typeface="+mj-cs"/>
              </a:defRPr>
            </a:lvl1pPr>
          </a:lstStyle>
          <a:p>
            <a:r>
              <a:rPr lang="en-IN" sz="2400" b="1" cap="none" dirty="0">
                <a:latin typeface="Times New Roman" panose="02020603050405020304" pitchFamily="18" charset="0"/>
                <a:cs typeface="Times New Roman" panose="02020603050405020304" pitchFamily="18" charset="0"/>
              </a:rPr>
              <a:t>Project management challenges</a:t>
            </a:r>
          </a:p>
        </p:txBody>
      </p:sp>
      <p:sp>
        <p:nvSpPr>
          <p:cNvPr id="7" name="Content Placeholder 3">
            <a:extLst>
              <a:ext uri="{FF2B5EF4-FFF2-40B4-BE49-F238E27FC236}">
                <a16:creationId xmlns:a16="http://schemas.microsoft.com/office/drawing/2014/main" id="{63DC05B4-9842-612A-C27A-2A35841959E6}"/>
              </a:ext>
            </a:extLst>
          </p:cNvPr>
          <p:cNvSpPr txBox="1"/>
          <p:nvPr/>
        </p:nvSpPr>
        <p:spPr>
          <a:xfrm>
            <a:off x="441649" y="3531193"/>
            <a:ext cx="3154991" cy="1311815"/>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r>
              <a:rPr lang="en-US" sz="1700" b="1" cap="none" dirty="0">
                <a:latin typeface="Times New Roman" panose="02020603050405020304" pitchFamily="18" charset="0"/>
                <a:cs typeface="Times New Roman" panose="02020603050405020304" pitchFamily="18" charset="0"/>
              </a:rPr>
              <a:t>1. Sprint deadlines</a:t>
            </a:r>
          </a:p>
          <a:p>
            <a:r>
              <a:rPr lang="en-US" sz="1700" cap="none" dirty="0">
                <a:latin typeface="Times New Roman" panose="02020603050405020304" pitchFamily="18" charset="0"/>
                <a:cs typeface="Times New Roman" panose="02020603050405020304" pitchFamily="18" charset="0"/>
              </a:rPr>
              <a:t>Managing sprint deadlines and task assignments effectively.</a:t>
            </a:r>
          </a:p>
        </p:txBody>
      </p:sp>
      <p:sp>
        <p:nvSpPr>
          <p:cNvPr id="8" name="Content Placeholder 3">
            <a:extLst>
              <a:ext uri="{FF2B5EF4-FFF2-40B4-BE49-F238E27FC236}">
                <a16:creationId xmlns:a16="http://schemas.microsoft.com/office/drawing/2014/main" id="{F5C8231C-5D7D-3B6F-5209-94A1EA59F421}"/>
              </a:ext>
            </a:extLst>
          </p:cNvPr>
          <p:cNvSpPr txBox="1"/>
          <p:nvPr/>
        </p:nvSpPr>
        <p:spPr>
          <a:xfrm>
            <a:off x="3611081" y="3531192"/>
            <a:ext cx="3529929" cy="1311815"/>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r>
              <a:rPr lang="en-US" sz="1700" b="1" cap="none" dirty="0">
                <a:latin typeface="Times New Roman" panose="02020603050405020304" pitchFamily="18" charset="0"/>
                <a:cs typeface="Times New Roman" panose="02020603050405020304" pitchFamily="18" charset="0"/>
              </a:rPr>
              <a:t>2. Team collaboration</a:t>
            </a:r>
          </a:p>
          <a:p>
            <a:r>
              <a:rPr lang="en-US" sz="1700" cap="none" dirty="0">
                <a:latin typeface="Times New Roman" panose="02020603050405020304" pitchFamily="18" charset="0"/>
                <a:cs typeface="Times New Roman" panose="02020603050405020304" pitchFamily="18" charset="0"/>
              </a:rPr>
              <a:t>Ensuring effective team collaboration as a scrum master.</a:t>
            </a:r>
          </a:p>
        </p:txBody>
      </p:sp>
      <p:sp>
        <p:nvSpPr>
          <p:cNvPr id="10" name="Content Placeholder 3">
            <a:extLst>
              <a:ext uri="{FF2B5EF4-FFF2-40B4-BE49-F238E27FC236}">
                <a16:creationId xmlns:a16="http://schemas.microsoft.com/office/drawing/2014/main" id="{664AC5B4-D3D2-391E-7DAA-A74E46DB9A71}"/>
              </a:ext>
            </a:extLst>
          </p:cNvPr>
          <p:cNvSpPr txBox="1"/>
          <p:nvPr/>
        </p:nvSpPr>
        <p:spPr>
          <a:xfrm>
            <a:off x="2034812" y="4894998"/>
            <a:ext cx="3692616" cy="1311815"/>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r>
              <a:rPr lang="en-US" sz="1700" b="1" cap="none" dirty="0">
                <a:latin typeface="Times New Roman" panose="02020603050405020304" pitchFamily="18" charset="0"/>
                <a:cs typeface="Times New Roman" panose="02020603050405020304" pitchFamily="18" charset="0"/>
              </a:rPr>
              <a:t>3. Requirement changes</a:t>
            </a:r>
          </a:p>
          <a:p>
            <a:r>
              <a:rPr lang="en-US" sz="1700" cap="none" dirty="0">
                <a:latin typeface="Times New Roman" panose="02020603050405020304" pitchFamily="18" charset="0"/>
                <a:cs typeface="Times New Roman" panose="02020603050405020304" pitchFamily="18" charset="0"/>
              </a:rPr>
              <a:t>Handling last-minute requirement changes efficiently.</a:t>
            </a:r>
          </a:p>
        </p:txBody>
      </p:sp>
      <p:sp>
        <p:nvSpPr>
          <p:cNvPr id="16" name="Content Placeholder 3">
            <a:extLst>
              <a:ext uri="{FF2B5EF4-FFF2-40B4-BE49-F238E27FC236}">
                <a16:creationId xmlns:a16="http://schemas.microsoft.com/office/drawing/2014/main" id="{59367737-A411-2FB2-5C09-1C95F5369F7F}"/>
              </a:ext>
            </a:extLst>
          </p:cNvPr>
          <p:cNvSpPr txBox="1"/>
          <p:nvPr/>
        </p:nvSpPr>
        <p:spPr>
          <a:xfrm>
            <a:off x="620917" y="1121519"/>
            <a:ext cx="3470806" cy="173831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342900" indent="-342900">
              <a:buAutoNum type="arabicPeriod"/>
            </a:pPr>
            <a:r>
              <a:rPr lang="en-US" b="1" cap="none" dirty="0">
                <a:latin typeface="Times New Roman" panose="02020603050405020304" pitchFamily="18" charset="0"/>
                <a:cs typeface="Times New Roman" panose="02020603050405020304" pitchFamily="18" charset="0"/>
              </a:rPr>
              <a:t>Integration</a:t>
            </a:r>
          </a:p>
          <a:p>
            <a:pPr lvl="1" algn="just"/>
            <a:r>
              <a:rPr lang="en-US" sz="1700" cap="none" dirty="0">
                <a:latin typeface="Times New Roman" panose="02020603050405020304" pitchFamily="18" charset="0"/>
                <a:cs typeface="Times New Roman" panose="02020603050405020304" pitchFamily="18" charset="0"/>
              </a:rPr>
              <a:t>Difficulty integrating different modules, such as Employment management and Car management</a:t>
            </a:r>
            <a:endParaRPr lang="en-US" sz="1700" b="1" cap="none" dirty="0">
              <a:latin typeface="Times New Roman" panose="02020603050405020304" pitchFamily="18" charset="0"/>
              <a:cs typeface="Times New Roman" panose="02020603050405020304" pitchFamily="18" charset="0"/>
            </a:endParaRPr>
          </a:p>
        </p:txBody>
      </p:sp>
      <p:sp>
        <p:nvSpPr>
          <p:cNvPr id="17" name="Content Placeholder 3">
            <a:extLst>
              <a:ext uri="{FF2B5EF4-FFF2-40B4-BE49-F238E27FC236}">
                <a16:creationId xmlns:a16="http://schemas.microsoft.com/office/drawing/2014/main" id="{8E203D94-A060-DCF9-9C0B-61567D3C9A47}"/>
              </a:ext>
            </a:extLst>
          </p:cNvPr>
          <p:cNvSpPr txBox="1"/>
          <p:nvPr/>
        </p:nvSpPr>
        <p:spPr>
          <a:xfrm>
            <a:off x="4596601" y="1121519"/>
            <a:ext cx="3470806" cy="173831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lvl="1" indent="0" algn="just">
              <a:buNone/>
            </a:pPr>
            <a:r>
              <a:rPr lang="en-US" sz="1700" b="1" cap="none" dirty="0">
                <a:latin typeface="Times New Roman" panose="02020603050405020304" pitchFamily="18" charset="0"/>
                <a:cs typeface="Times New Roman" panose="02020603050405020304" pitchFamily="18" charset="0"/>
              </a:rPr>
              <a:t>2. </a:t>
            </a:r>
            <a:r>
              <a:rPr lang="en-US" b="1" cap="none" dirty="0">
                <a:latin typeface="Times New Roman" panose="02020603050405020304" pitchFamily="18" charset="0"/>
                <a:cs typeface="Times New Roman" panose="02020603050405020304" pitchFamily="18" charset="0"/>
              </a:rPr>
              <a:t>Database relationships</a:t>
            </a:r>
          </a:p>
          <a:p>
            <a:pPr lvl="1" algn="just"/>
            <a:r>
              <a:rPr lang="en-US" sz="1700" cap="none" dirty="0">
                <a:latin typeface="Times New Roman" panose="02020603050405020304" pitchFamily="18" charset="0"/>
                <a:cs typeface="Times New Roman" panose="02020603050405020304" pitchFamily="18" charset="0"/>
              </a:rPr>
              <a:t>Handling complex database relationships, including one-to-many and many-to-one.</a:t>
            </a:r>
            <a:endParaRPr lang="en-US" sz="1700" b="1" cap="none" dirty="0">
              <a:latin typeface="Times New Roman" panose="02020603050405020304" pitchFamily="18" charset="0"/>
              <a:cs typeface="Times New Roman" panose="02020603050405020304" pitchFamily="18" charset="0"/>
            </a:endParaRPr>
          </a:p>
        </p:txBody>
      </p:sp>
      <p:sp>
        <p:nvSpPr>
          <p:cNvPr id="18" name="Content Placeholder 3">
            <a:extLst>
              <a:ext uri="{FF2B5EF4-FFF2-40B4-BE49-F238E27FC236}">
                <a16:creationId xmlns:a16="http://schemas.microsoft.com/office/drawing/2014/main" id="{A45F89FE-F80B-2081-B4AC-A480673CECD3}"/>
              </a:ext>
            </a:extLst>
          </p:cNvPr>
          <p:cNvSpPr txBox="1"/>
          <p:nvPr/>
        </p:nvSpPr>
        <p:spPr>
          <a:xfrm>
            <a:off x="8572285" y="1089975"/>
            <a:ext cx="3236752" cy="173831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1pPr>
            <a:lvl2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6858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3pPr>
            <a:lvl4pPr marL="11430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4pPr>
            <a:lvl5pPr marL="1600200" indent="-228600" algn="l" defTabSz="914400" rtl="0" eaLnBrk="1" latinLnBrk="0" hangingPunct="1">
              <a:lnSpc>
                <a:spcPct val="120000"/>
              </a:lnSpc>
              <a:spcBef>
                <a:spcPts val="10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a:lstStyle>
          <a:p>
            <a:pPr marL="0" lvl="1" indent="0" algn="just">
              <a:buNone/>
            </a:pPr>
            <a:r>
              <a:rPr lang="en-US" sz="1700" b="1" cap="none" dirty="0">
                <a:latin typeface="Times New Roman" panose="02020603050405020304" pitchFamily="18" charset="0"/>
                <a:cs typeface="Times New Roman" panose="02020603050405020304" pitchFamily="18" charset="0"/>
              </a:rPr>
              <a:t>3. Exception Handling</a:t>
            </a:r>
            <a:endParaRPr lang="en-US" b="1" cap="none" dirty="0">
              <a:latin typeface="Times New Roman" panose="02020603050405020304" pitchFamily="18" charset="0"/>
              <a:cs typeface="Times New Roman" panose="02020603050405020304" pitchFamily="18" charset="0"/>
            </a:endParaRPr>
          </a:p>
          <a:p>
            <a:pPr lvl="1" algn="just"/>
            <a:r>
              <a:rPr lang="en-US" sz="1700" cap="none" dirty="0">
                <a:latin typeface="Times New Roman" panose="02020603050405020304" pitchFamily="18" charset="0"/>
                <a:cs typeface="Times New Roman" panose="02020603050405020304" pitchFamily="18" charset="0"/>
              </a:rPr>
              <a:t>Ensuring robust exception handling for login, booking, and employee management.</a:t>
            </a:r>
            <a:endParaRPr lang="en-US" sz="1700" b="1"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1977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BFDD9-709A-41BF-47D6-1622E4470104}"/>
            </a:ext>
          </a:extLst>
        </p:cNvPr>
        <p:cNvGrpSpPr/>
        <p:nvPr/>
      </p:nvGrpSpPr>
      <p:grpSpPr>
        <a:xfrm>
          <a:off x="0" y="0"/>
          <a:ext cx="0" cy="0"/>
          <a:chOff x="0" y="0"/>
          <a:chExt cx="0" cy="0"/>
        </a:xfrm>
      </p:grpSpPr>
      <p:sp>
        <p:nvSpPr>
          <p:cNvPr id="20" name="Parallelogram 19">
            <a:extLst>
              <a:ext uri="{FF2B5EF4-FFF2-40B4-BE49-F238E27FC236}">
                <a16:creationId xmlns:a16="http://schemas.microsoft.com/office/drawing/2014/main" id="{9AB2A1E8-1B61-FFDC-C5E0-44F4710F22F7}"/>
              </a:ext>
            </a:extLst>
          </p:cNvPr>
          <p:cNvSpPr/>
          <p:nvPr/>
        </p:nvSpPr>
        <p:spPr>
          <a:xfrm>
            <a:off x="746425" y="5428363"/>
            <a:ext cx="4491790" cy="1429637"/>
          </a:xfrm>
          <a:prstGeom prst="parallelogram">
            <a:avLst>
              <a:gd name="adj" fmla="val 97941"/>
            </a:avLst>
          </a:prstGeom>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9" name="Picture 8">
            <a:extLst>
              <a:ext uri="{FF2B5EF4-FFF2-40B4-BE49-F238E27FC236}">
                <a16:creationId xmlns:a16="http://schemas.microsoft.com/office/drawing/2014/main" id="{5CEE8F8F-215C-F0FA-F69D-64169E890F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2599" y="3457247"/>
            <a:ext cx="9180164" cy="2989851"/>
          </a:xfrm>
          <a:prstGeom prst="rect">
            <a:avLst/>
          </a:prstGeom>
        </p:spPr>
      </p:pic>
      <p:sp>
        <p:nvSpPr>
          <p:cNvPr id="3" name="Title 1">
            <a:extLst>
              <a:ext uri="{FF2B5EF4-FFF2-40B4-BE49-F238E27FC236}">
                <a16:creationId xmlns:a16="http://schemas.microsoft.com/office/drawing/2014/main" id="{3A674022-BAC2-47CC-2946-4D90C170728C}"/>
              </a:ext>
            </a:extLst>
          </p:cNvPr>
          <p:cNvSpPr>
            <a:spLocks noGrp="1"/>
          </p:cNvSpPr>
          <p:nvPr/>
        </p:nvSpPr>
        <p:spPr>
          <a:xfrm>
            <a:off x="2382599" y="533378"/>
            <a:ext cx="6834139" cy="643220"/>
          </a:xfrm>
          <a:prstGeom prst="rect">
            <a:avLst/>
          </a:prstGeom>
        </p:spPr>
        <p:txBody>
          <a:bodyPr vert="horz" lIns="91440" tIns="45720" rIns="91440" bIns="45720" rtlCol="0" anchor="ctr">
            <a:normAutofit fontScale="52500" lnSpcReduction="20000"/>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n-IN" sz="5300" b="1" cap="none" dirty="0">
                <a:latin typeface="Times New Roman" panose="02020603050405020304" pitchFamily="18" charset="0"/>
                <a:cs typeface="Times New Roman" panose="02020603050405020304" pitchFamily="18" charset="0"/>
              </a:rPr>
              <a:t>Solutions Implemented</a:t>
            </a:r>
            <a:br>
              <a:rPr lang="en-IN" b="1" dirty="0"/>
            </a:br>
            <a:endParaRPr lang="en-IN" dirty="0"/>
          </a:p>
        </p:txBody>
      </p:sp>
      <p:sp>
        <p:nvSpPr>
          <p:cNvPr id="4" name="Text Placeholder 2">
            <a:extLst>
              <a:ext uri="{FF2B5EF4-FFF2-40B4-BE49-F238E27FC236}">
                <a16:creationId xmlns:a16="http://schemas.microsoft.com/office/drawing/2014/main" id="{407F6B62-DF78-E3CC-DAD0-FA683AAB4ACA}"/>
              </a:ext>
            </a:extLst>
          </p:cNvPr>
          <p:cNvSpPr>
            <a:spLocks noGrp="1"/>
          </p:cNvSpPr>
          <p:nvPr/>
        </p:nvSpPr>
        <p:spPr>
          <a:xfrm>
            <a:off x="-440738" y="1069289"/>
            <a:ext cx="4189488" cy="576262"/>
          </a:xfrm>
          <a:prstGeom prst="rect">
            <a:avLst/>
          </a:prstGeom>
        </p:spPr>
        <p:txBody>
          <a:bodyPr vert="horz" lIns="91440" tIns="45720" rIns="91440" bIns="45720" rtlCol="0" anchor="b">
            <a:no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400" b="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9pPr>
          </a:lstStyle>
          <a:p>
            <a:r>
              <a:rPr lang="en-IN" sz="2000" b="1" cap="none" dirty="0">
                <a:latin typeface="Times New Roman" panose="02020603050405020304" pitchFamily="18" charset="0"/>
                <a:cs typeface="Times New Roman" panose="02020603050405020304" pitchFamily="18" charset="0"/>
              </a:rPr>
              <a:t>Technical solutions</a:t>
            </a:r>
          </a:p>
        </p:txBody>
      </p:sp>
      <p:sp>
        <p:nvSpPr>
          <p:cNvPr id="12" name="Text Placeholder 3">
            <a:extLst>
              <a:ext uri="{FF2B5EF4-FFF2-40B4-BE49-F238E27FC236}">
                <a16:creationId xmlns:a16="http://schemas.microsoft.com/office/drawing/2014/main" id="{B20A2FF7-5B75-34FE-44DF-EA8D9E0FC660}"/>
              </a:ext>
            </a:extLst>
          </p:cNvPr>
          <p:cNvSpPr>
            <a:spLocks noGrp="1"/>
          </p:cNvSpPr>
          <p:nvPr/>
        </p:nvSpPr>
        <p:spPr>
          <a:xfrm>
            <a:off x="545072" y="1864205"/>
            <a:ext cx="3298976" cy="1646230"/>
          </a:xfrm>
          <a:prstGeom prst="rect">
            <a:avLst/>
          </a:prstGeom>
        </p:spPr>
        <p:txBody>
          <a:bodyPr vert="horz" lIns="91440" tIns="45720" rIns="91440" bIns="45720" rtlCol="0" anchor="t">
            <a:norm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Structured database relationships</a:t>
            </a:r>
          </a:p>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Global exception handling</a:t>
            </a:r>
          </a:p>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Optimized API responses</a:t>
            </a:r>
          </a:p>
          <a:p>
            <a:pPr marL="285750" indent="-285750">
              <a:buFont typeface="Wingdings" panose="05000000000000000000" pitchFamily="2" charset="2"/>
              <a:buChar char="§"/>
            </a:pPr>
            <a:endParaRPr lang="en-IN" sz="1600" dirty="0"/>
          </a:p>
        </p:txBody>
      </p:sp>
      <p:sp>
        <p:nvSpPr>
          <p:cNvPr id="13" name="Text Placeholder 4">
            <a:extLst>
              <a:ext uri="{FF2B5EF4-FFF2-40B4-BE49-F238E27FC236}">
                <a16:creationId xmlns:a16="http://schemas.microsoft.com/office/drawing/2014/main" id="{31A65422-6462-AC7A-07BB-E25A1CFF4320}"/>
              </a:ext>
            </a:extLst>
          </p:cNvPr>
          <p:cNvSpPr>
            <a:spLocks noGrp="1"/>
          </p:cNvSpPr>
          <p:nvPr/>
        </p:nvSpPr>
        <p:spPr>
          <a:xfrm>
            <a:off x="3601489" y="1198611"/>
            <a:ext cx="3988912" cy="416372"/>
          </a:xfrm>
          <a:prstGeom prst="rect">
            <a:avLst/>
          </a:prstGeom>
        </p:spPr>
        <p:txBody>
          <a:bodyPr vert="horz" lIns="91440" tIns="45720" rIns="91440" bIns="45720" rtlCol="0" anchor="b">
            <a:no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400" b="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9pPr>
          </a:lstStyle>
          <a:p>
            <a:r>
              <a:rPr lang="en-IN" sz="1800" b="1" cap="none" dirty="0">
                <a:latin typeface="Times New Roman" panose="02020603050405020304" pitchFamily="18" charset="0"/>
                <a:cs typeface="Times New Roman" panose="02020603050405020304" pitchFamily="18" charset="0"/>
              </a:rPr>
              <a:t>Project management solutions</a:t>
            </a:r>
          </a:p>
        </p:txBody>
      </p:sp>
      <p:sp>
        <p:nvSpPr>
          <p:cNvPr id="14" name="Text Placeholder 5">
            <a:extLst>
              <a:ext uri="{FF2B5EF4-FFF2-40B4-BE49-F238E27FC236}">
                <a16:creationId xmlns:a16="http://schemas.microsoft.com/office/drawing/2014/main" id="{34B4B82F-F9A1-76B4-78D3-452F69293E18}"/>
              </a:ext>
            </a:extLst>
          </p:cNvPr>
          <p:cNvSpPr>
            <a:spLocks noGrp="1"/>
          </p:cNvSpPr>
          <p:nvPr/>
        </p:nvSpPr>
        <p:spPr>
          <a:xfrm>
            <a:off x="4056801" y="1864205"/>
            <a:ext cx="4078398" cy="1593043"/>
          </a:xfrm>
          <a:prstGeom prst="rect">
            <a:avLst/>
          </a:prstGeom>
        </p:spPr>
        <p:txBody>
          <a:bodyPr vert="horz" lIns="91440" tIns="45720" rIns="91440" bIns="45720" rtlCol="0" anchor="t">
            <a:norm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Agile methodologies</a:t>
            </a:r>
          </a:p>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Daily stand-ups</a:t>
            </a:r>
          </a:p>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Prioritized tasks using a scrum board</a:t>
            </a:r>
          </a:p>
          <a:p>
            <a:pPr marL="285750" indent="-285750" algn="l">
              <a:buFont typeface="Wingdings" panose="05000000000000000000" pitchFamily="2" charset="2"/>
              <a:buChar char="§"/>
            </a:pPr>
            <a:endParaRPr lang="en-IN" sz="1600" dirty="0"/>
          </a:p>
        </p:txBody>
      </p:sp>
      <p:sp>
        <p:nvSpPr>
          <p:cNvPr id="15" name="Text Placeholder 6">
            <a:extLst>
              <a:ext uri="{FF2B5EF4-FFF2-40B4-BE49-F238E27FC236}">
                <a16:creationId xmlns:a16="http://schemas.microsoft.com/office/drawing/2014/main" id="{2C6B8AC4-B85F-9D88-0908-7E35DFF926E2}"/>
              </a:ext>
            </a:extLst>
          </p:cNvPr>
          <p:cNvSpPr>
            <a:spLocks noGrp="1"/>
          </p:cNvSpPr>
          <p:nvPr/>
        </p:nvSpPr>
        <p:spPr>
          <a:xfrm>
            <a:off x="8173952" y="1198610"/>
            <a:ext cx="3657569" cy="416373"/>
          </a:xfrm>
          <a:prstGeom prst="rect">
            <a:avLst/>
          </a:prstGeom>
        </p:spPr>
        <p:txBody>
          <a:bodyPr vert="horz" lIns="91440" tIns="45720" rIns="91440" bIns="45720" rtlCol="0" anchor="b">
            <a:no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400" b="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latin typeface="+mn-lt"/>
                <a:ea typeface="+mn-ea"/>
                <a:cs typeface="+mn-cs"/>
              </a:defRPr>
            </a:lvl9pPr>
          </a:lstStyle>
          <a:p>
            <a:pPr algn="l"/>
            <a:r>
              <a:rPr lang="en-IN" sz="1800" b="1" cap="none" dirty="0">
                <a:latin typeface="Times New Roman" panose="02020603050405020304" pitchFamily="18" charset="0"/>
                <a:cs typeface="Times New Roman" panose="02020603050405020304" pitchFamily="18" charset="0"/>
              </a:rPr>
              <a:t>Communication solutions</a:t>
            </a:r>
          </a:p>
        </p:txBody>
      </p:sp>
      <p:sp>
        <p:nvSpPr>
          <p:cNvPr id="19" name="Text Placeholder 7">
            <a:extLst>
              <a:ext uri="{FF2B5EF4-FFF2-40B4-BE49-F238E27FC236}">
                <a16:creationId xmlns:a16="http://schemas.microsoft.com/office/drawing/2014/main" id="{B6B4A6C3-5AF6-9BF7-5D5B-055012925A02}"/>
              </a:ext>
            </a:extLst>
          </p:cNvPr>
          <p:cNvSpPr>
            <a:spLocks noGrp="1"/>
          </p:cNvSpPr>
          <p:nvPr/>
        </p:nvSpPr>
        <p:spPr>
          <a:xfrm>
            <a:off x="8173952" y="1835956"/>
            <a:ext cx="3304928" cy="1593044"/>
          </a:xfrm>
          <a:prstGeom prst="rect">
            <a:avLst/>
          </a:prstGeom>
        </p:spPr>
        <p:txBody>
          <a:bodyPr vert="horz" lIns="91440" tIns="45720" rIns="91440" bIns="45720" rtlCol="0" anchor="t">
            <a:norm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1400" kern="1200" cap="all" baseline="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1200"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000"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900" kern="1200" cap="all" baseline="0">
                <a:solidFill>
                  <a:schemeClr val="tx1"/>
                </a:solidFill>
                <a:effectLst/>
                <a:latin typeface="+mn-lt"/>
                <a:ea typeface="+mn-ea"/>
                <a:cs typeface="+mn-cs"/>
              </a:defRPr>
            </a:lvl9pPr>
          </a:lstStyle>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Regular sync-up meetings</a:t>
            </a:r>
          </a:p>
          <a:p>
            <a:pPr marL="285750" indent="-285750" algn="l">
              <a:buFont typeface="Wingdings" panose="05000000000000000000" pitchFamily="2" charset="2"/>
              <a:buChar char="§"/>
            </a:pPr>
            <a:r>
              <a:rPr lang="en-US" sz="1600" cap="none" dirty="0">
                <a:latin typeface="Times New Roman" panose="02020603050405020304" pitchFamily="18" charset="0"/>
                <a:cs typeface="Times New Roman" panose="02020603050405020304" pitchFamily="18" charset="0"/>
              </a:rPr>
              <a:t>Documented challenges and solutions</a:t>
            </a:r>
          </a:p>
          <a:p>
            <a:pPr marL="285750" indent="-285750" algn="l">
              <a:buFont typeface="Wingdings" panose="05000000000000000000" pitchFamily="2" charset="2"/>
              <a:buChar char="§"/>
            </a:pPr>
            <a:endParaRPr lang="en-IN" sz="1600" dirty="0"/>
          </a:p>
        </p:txBody>
      </p:sp>
    </p:spTree>
    <p:extLst>
      <p:ext uri="{BB962C8B-B14F-4D97-AF65-F5344CB8AC3E}">
        <p14:creationId xmlns:p14="http://schemas.microsoft.com/office/powerpoint/2010/main" val="12074200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CE325-DF78-F99A-9772-B45780CF5C22}"/>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10E7B860-598C-394E-D999-5159BDEFE7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180" y="3544747"/>
            <a:ext cx="9558383" cy="3107097"/>
          </a:xfrm>
          <a:prstGeom prst="rect">
            <a:avLst/>
          </a:prstGeom>
        </p:spPr>
      </p:pic>
      <p:sp>
        <p:nvSpPr>
          <p:cNvPr id="6" name="Title 1">
            <a:extLst>
              <a:ext uri="{FF2B5EF4-FFF2-40B4-BE49-F238E27FC236}">
                <a16:creationId xmlns:a16="http://schemas.microsoft.com/office/drawing/2014/main" id="{201E0FC3-0E79-F028-F2C3-8345B78E308A}"/>
              </a:ext>
            </a:extLst>
          </p:cNvPr>
          <p:cNvSpPr>
            <a:spLocks noGrp="1"/>
          </p:cNvSpPr>
          <p:nvPr/>
        </p:nvSpPr>
        <p:spPr>
          <a:xfrm>
            <a:off x="589730" y="830669"/>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IN" sz="2800" b="1" dirty="0">
                <a:solidFill>
                  <a:schemeClr val="tx1"/>
                </a:solidFill>
                <a:latin typeface="Times New Roman" panose="02020603050405020304" charset="0"/>
                <a:ea typeface="Roboto" panose="02000000000000000000" pitchFamily="2" charset="0"/>
                <a:cs typeface="Times New Roman" panose="02020603050405020304" charset="0"/>
              </a:rPr>
              <a:t>Conclusion:</a:t>
            </a:r>
            <a:endParaRPr lang="en-IN" sz="28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14" name="Rectangle 13">
            <a:extLst>
              <a:ext uri="{FF2B5EF4-FFF2-40B4-BE49-F238E27FC236}">
                <a16:creationId xmlns:a16="http://schemas.microsoft.com/office/drawing/2014/main" id="{AEC1BFE3-1056-54FB-C7CC-408F3DC9317B}"/>
              </a:ext>
            </a:extLst>
          </p:cNvPr>
          <p:cNvSpPr>
            <a:spLocks noChangeArrowheads="1"/>
          </p:cNvSpPr>
          <p:nvPr/>
        </p:nvSpPr>
        <p:spPr bwMode="auto">
          <a:xfrm>
            <a:off x="589730" y="1490753"/>
            <a:ext cx="11012540"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lang="en-US" dirty="0">
                <a:latin typeface="Times New Roman" panose="02020603050405020304" pitchFamily="18" charset="0"/>
                <a:cs typeface="Times New Roman" panose="02020603050405020304" pitchFamily="18" charset="0"/>
              </a:rPr>
              <a:t>       Car Rental Automation System effectively streamlines rental operations by integrating key modules .The system enhances efficiency through automated processes, including fare calculations, maintenance scheduling, and customer loyalty management.  The structured development approach ensures smooth integration of backend and frontend components, making CARCADDY a scalable and reliable solution for modern car rental businesses.</a:t>
            </a:r>
          </a:p>
        </p:txBody>
      </p:sp>
    </p:spTree>
    <p:extLst>
      <p:ext uri="{BB962C8B-B14F-4D97-AF65-F5344CB8AC3E}">
        <p14:creationId xmlns:p14="http://schemas.microsoft.com/office/powerpoint/2010/main" val="2847912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4FD386C-6616-5BBC-22DC-B4B05EB21F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3323" y="1200150"/>
            <a:ext cx="9308123" cy="4457700"/>
          </a:xfrm>
          <a:prstGeom prst="rect">
            <a:avLst/>
          </a:prstGeom>
        </p:spPr>
      </p:pic>
      <p:pic>
        <p:nvPicPr>
          <p:cNvPr id="13" name="Picture 12">
            <a:extLst>
              <a:ext uri="{FF2B5EF4-FFF2-40B4-BE49-F238E27FC236}">
                <a16:creationId xmlns:a16="http://schemas.microsoft.com/office/drawing/2014/main" id="{F4E84844-E75F-BA1B-92FE-68076A3D63E6}"/>
              </a:ext>
            </a:extLst>
          </p:cNvPr>
          <p:cNvPicPr>
            <a:picLocks noChangeAspect="1"/>
          </p:cNvPicPr>
          <p:nvPr/>
        </p:nvPicPr>
        <p:blipFill rotWithShape="1">
          <a:blip r:embed="rId3">
            <a:extLst>
              <a:ext uri="{28A0092B-C50C-407E-A947-70E740481C1C}">
                <a14:useLocalDpi xmlns:a14="http://schemas.microsoft.com/office/drawing/2010/main" val="0"/>
              </a:ext>
            </a:extLst>
          </a:blip>
          <a:srcRect l="-260" r="1"/>
          <a:stretch/>
        </p:blipFill>
        <p:spPr>
          <a:xfrm>
            <a:off x="12074769" y="1700214"/>
            <a:ext cx="9073661" cy="3419469"/>
          </a:xfrm>
          <a:prstGeom prst="rect">
            <a:avLst/>
          </a:prstGeom>
        </p:spPr>
      </p:pic>
      <p:sp>
        <p:nvSpPr>
          <p:cNvPr id="9" name="Freeform: Shape 8">
            <a:extLst>
              <a:ext uri="{FF2B5EF4-FFF2-40B4-BE49-F238E27FC236}">
                <a16:creationId xmlns:a16="http://schemas.microsoft.com/office/drawing/2014/main" id="{E907DE14-17DD-5E95-A970-1ED5636D5062}"/>
              </a:ext>
            </a:extLst>
          </p:cNvPr>
          <p:cNvSpPr/>
          <p:nvPr/>
        </p:nvSpPr>
        <p:spPr>
          <a:xfrm>
            <a:off x="0" y="-19051"/>
            <a:ext cx="12192000" cy="6858000"/>
          </a:xfrm>
          <a:custGeom>
            <a:avLst/>
            <a:gdLst/>
            <a:ahLst/>
            <a:cxnLst/>
            <a:rect l="l" t="t" r="r" b="b"/>
            <a:pathLst>
              <a:path w="12192000" h="6858000">
                <a:moveTo>
                  <a:pt x="4303657" y="3208752"/>
                </a:moveTo>
                <a:lnTo>
                  <a:pt x="4403749" y="3534736"/>
                </a:lnTo>
                <a:lnTo>
                  <a:pt x="4204610" y="3534736"/>
                </a:lnTo>
                <a:close/>
                <a:moveTo>
                  <a:pt x="8765876" y="3170401"/>
                </a:moveTo>
                <a:cubicBezTo>
                  <a:pt x="8824846" y="3170401"/>
                  <a:pt x="8871548" y="3190092"/>
                  <a:pt x="8905981" y="3229474"/>
                </a:cubicBezTo>
                <a:cubicBezTo>
                  <a:pt x="8940415" y="3268856"/>
                  <a:pt x="8957632" y="3331228"/>
                  <a:pt x="8957632" y="3416590"/>
                </a:cubicBezTo>
                <a:cubicBezTo>
                  <a:pt x="8957632" y="3518035"/>
                  <a:pt x="8941136" y="3588345"/>
                  <a:pt x="8908146" y="3627521"/>
                </a:cubicBezTo>
                <a:cubicBezTo>
                  <a:pt x="8875156" y="3666697"/>
                  <a:pt x="8828558" y="3686285"/>
                  <a:pt x="8768350" y="3686285"/>
                </a:cubicBezTo>
                <a:cubicBezTo>
                  <a:pt x="8709792" y="3686285"/>
                  <a:pt x="8663503" y="3666285"/>
                  <a:pt x="8629482" y="3626284"/>
                </a:cubicBezTo>
                <a:cubicBezTo>
                  <a:pt x="8595460" y="3586284"/>
                  <a:pt x="8578450" y="3520509"/>
                  <a:pt x="8578450" y="3428961"/>
                </a:cubicBezTo>
                <a:cubicBezTo>
                  <a:pt x="8578450" y="3336589"/>
                  <a:pt x="8595564" y="3270402"/>
                  <a:pt x="8629791" y="3230402"/>
                </a:cubicBezTo>
                <a:cubicBezTo>
                  <a:pt x="8664018" y="3190401"/>
                  <a:pt x="8709380" y="3170401"/>
                  <a:pt x="8765876" y="3170401"/>
                </a:cubicBezTo>
                <a:close/>
                <a:moveTo>
                  <a:pt x="9391391" y="2973696"/>
                </a:moveTo>
                <a:lnTo>
                  <a:pt x="9391391" y="3513966"/>
                </a:lnTo>
                <a:cubicBezTo>
                  <a:pt x="9391391" y="3558471"/>
                  <a:pt x="9400051" y="3609570"/>
                  <a:pt x="9417371" y="3667264"/>
                </a:cubicBezTo>
                <a:cubicBezTo>
                  <a:pt x="9428093" y="3703115"/>
                  <a:pt x="9447990" y="3737937"/>
                  <a:pt x="9477062" y="3771730"/>
                </a:cubicBezTo>
                <a:cubicBezTo>
                  <a:pt x="9506135" y="3805522"/>
                  <a:pt x="9538198" y="3831587"/>
                  <a:pt x="9573250" y="3849925"/>
                </a:cubicBezTo>
                <a:cubicBezTo>
                  <a:pt x="9608302" y="3868263"/>
                  <a:pt x="9651911" y="3880523"/>
                  <a:pt x="9704077" y="3886706"/>
                </a:cubicBezTo>
                <a:cubicBezTo>
                  <a:pt x="9756243" y="3892888"/>
                  <a:pt x="9804388" y="3895979"/>
                  <a:pt x="9848512" y="3895979"/>
                </a:cubicBezTo>
                <a:cubicBezTo>
                  <a:pt x="9924802" y="3895979"/>
                  <a:pt x="9990164" y="3885882"/>
                  <a:pt x="10044598" y="3865689"/>
                </a:cubicBezTo>
                <a:cubicBezTo>
                  <a:pt x="10083774" y="3851269"/>
                  <a:pt x="10121197" y="3826234"/>
                  <a:pt x="10156867" y="3790586"/>
                </a:cubicBezTo>
                <a:cubicBezTo>
                  <a:pt x="10192539" y="3754938"/>
                  <a:pt x="10218724" y="3713315"/>
                  <a:pt x="10235425" y="3665718"/>
                </a:cubicBezTo>
                <a:cubicBezTo>
                  <a:pt x="10252127" y="3618120"/>
                  <a:pt x="10260477" y="3567536"/>
                  <a:pt x="10260477" y="3513966"/>
                </a:cubicBezTo>
                <a:lnTo>
                  <a:pt x="10260477" y="2973696"/>
                </a:lnTo>
                <a:lnTo>
                  <a:pt x="9980885" y="2973696"/>
                </a:lnTo>
                <a:lnTo>
                  <a:pt x="9980885" y="3526830"/>
                </a:lnTo>
                <a:cubicBezTo>
                  <a:pt x="9980885" y="3577095"/>
                  <a:pt x="9967174" y="3615928"/>
                  <a:pt x="9939751" y="3643329"/>
                </a:cubicBezTo>
                <a:cubicBezTo>
                  <a:pt x="9912328" y="3670729"/>
                  <a:pt x="9874492" y="3684429"/>
                  <a:pt x="9826243" y="3684429"/>
                </a:cubicBezTo>
                <a:cubicBezTo>
                  <a:pt x="9777583" y="3684429"/>
                  <a:pt x="9739541" y="3670525"/>
                  <a:pt x="9712118" y="3642715"/>
                </a:cubicBezTo>
                <a:cubicBezTo>
                  <a:pt x="9684695" y="3614905"/>
                  <a:pt x="9670983" y="3576277"/>
                  <a:pt x="9670983" y="3526830"/>
                </a:cubicBezTo>
                <a:lnTo>
                  <a:pt x="9670983" y="2973696"/>
                </a:lnTo>
                <a:close/>
                <a:moveTo>
                  <a:pt x="7337075" y="2973696"/>
                </a:moveTo>
                <a:lnTo>
                  <a:pt x="7690276" y="3500715"/>
                </a:lnTo>
                <a:lnTo>
                  <a:pt x="7690276" y="3880515"/>
                </a:lnTo>
                <a:lnTo>
                  <a:pt x="7971106" y="3880515"/>
                </a:lnTo>
                <a:lnTo>
                  <a:pt x="7971106" y="3500715"/>
                </a:lnTo>
                <a:lnTo>
                  <a:pt x="8323689" y="2973696"/>
                </a:lnTo>
                <a:lnTo>
                  <a:pt x="8014106" y="2973696"/>
                </a:lnTo>
                <a:lnTo>
                  <a:pt x="7831029" y="3279616"/>
                </a:lnTo>
                <a:lnTo>
                  <a:pt x="7648330" y="2973696"/>
                </a:lnTo>
                <a:close/>
                <a:moveTo>
                  <a:pt x="5943960" y="2973696"/>
                </a:moveTo>
                <a:lnTo>
                  <a:pt x="5943960" y="3880515"/>
                </a:lnTo>
                <a:lnTo>
                  <a:pt x="6224171" y="3880515"/>
                </a:lnTo>
                <a:lnTo>
                  <a:pt x="6224171" y="3659233"/>
                </a:lnTo>
                <a:lnTo>
                  <a:pt x="6368944" y="3507587"/>
                </a:lnTo>
                <a:lnTo>
                  <a:pt x="6560140" y="3880515"/>
                </a:lnTo>
                <a:lnTo>
                  <a:pt x="6905213" y="3880515"/>
                </a:lnTo>
                <a:lnTo>
                  <a:pt x="6559454" y="3315976"/>
                </a:lnTo>
                <a:lnTo>
                  <a:pt x="6890367" y="2973696"/>
                </a:lnTo>
                <a:lnTo>
                  <a:pt x="6517690" y="2973696"/>
                </a:lnTo>
                <a:lnTo>
                  <a:pt x="6224171" y="3316382"/>
                </a:lnTo>
                <a:lnTo>
                  <a:pt x="6224171" y="2973696"/>
                </a:lnTo>
                <a:close/>
                <a:moveTo>
                  <a:pt x="4887303" y="2973696"/>
                </a:moveTo>
                <a:lnTo>
                  <a:pt x="4887303" y="3880515"/>
                </a:lnTo>
                <a:lnTo>
                  <a:pt x="5150813" y="3880515"/>
                </a:lnTo>
                <a:lnTo>
                  <a:pt x="5150813" y="3382607"/>
                </a:lnTo>
                <a:lnTo>
                  <a:pt x="5490406" y="3880515"/>
                </a:lnTo>
                <a:lnTo>
                  <a:pt x="5754534" y="3880515"/>
                </a:lnTo>
                <a:lnTo>
                  <a:pt x="5754534" y="2973696"/>
                </a:lnTo>
                <a:lnTo>
                  <a:pt x="5490406" y="2973696"/>
                </a:lnTo>
                <a:lnTo>
                  <a:pt x="5490406" y="3475393"/>
                </a:lnTo>
                <a:lnTo>
                  <a:pt x="5148957" y="2973696"/>
                </a:lnTo>
                <a:close/>
                <a:moveTo>
                  <a:pt x="4154274" y="2973696"/>
                </a:moveTo>
                <a:lnTo>
                  <a:pt x="3813444" y="3880515"/>
                </a:lnTo>
                <a:lnTo>
                  <a:pt x="4099550" y="3880515"/>
                </a:lnTo>
                <a:lnTo>
                  <a:pt x="4143749" y="3730822"/>
                </a:lnTo>
                <a:lnTo>
                  <a:pt x="4461875" y="3730822"/>
                </a:lnTo>
                <a:lnTo>
                  <a:pt x="4507243" y="3880515"/>
                </a:lnTo>
                <a:lnTo>
                  <a:pt x="4800677" y="3880515"/>
                </a:lnTo>
                <a:lnTo>
                  <a:pt x="4459924" y="2973696"/>
                </a:lnTo>
                <a:close/>
                <a:moveTo>
                  <a:pt x="2848335" y="2973696"/>
                </a:moveTo>
                <a:lnTo>
                  <a:pt x="2848335" y="3880515"/>
                </a:lnTo>
                <a:lnTo>
                  <a:pt x="3128546" y="3880515"/>
                </a:lnTo>
                <a:lnTo>
                  <a:pt x="3128546" y="3513705"/>
                </a:lnTo>
                <a:lnTo>
                  <a:pt x="3434737" y="3513705"/>
                </a:lnTo>
                <a:lnTo>
                  <a:pt x="3434737" y="3880515"/>
                </a:lnTo>
                <a:lnTo>
                  <a:pt x="3716184" y="3880515"/>
                </a:lnTo>
                <a:lnTo>
                  <a:pt x="3716184" y="2973696"/>
                </a:lnTo>
                <a:lnTo>
                  <a:pt x="3434737" y="2973696"/>
                </a:lnTo>
                <a:lnTo>
                  <a:pt x="3434737" y="3291021"/>
                </a:lnTo>
                <a:lnTo>
                  <a:pt x="3128546" y="3291021"/>
                </a:lnTo>
                <a:lnTo>
                  <a:pt x="3128546" y="2973696"/>
                </a:lnTo>
                <a:close/>
                <a:moveTo>
                  <a:pt x="1868986" y="2973696"/>
                </a:moveTo>
                <a:lnTo>
                  <a:pt x="1868986" y="3197617"/>
                </a:lnTo>
                <a:lnTo>
                  <a:pt x="2154763" y="3197617"/>
                </a:lnTo>
                <a:lnTo>
                  <a:pt x="2154763" y="3880515"/>
                </a:lnTo>
                <a:lnTo>
                  <a:pt x="2434974" y="3880515"/>
                </a:lnTo>
                <a:lnTo>
                  <a:pt x="2434974" y="3197617"/>
                </a:lnTo>
                <a:lnTo>
                  <a:pt x="2720752" y="3197617"/>
                </a:lnTo>
                <a:lnTo>
                  <a:pt x="2720752" y="2973696"/>
                </a:lnTo>
                <a:close/>
                <a:moveTo>
                  <a:pt x="8766494" y="2958232"/>
                </a:moveTo>
                <a:cubicBezTo>
                  <a:pt x="8619276" y="2958232"/>
                  <a:pt x="8504428" y="2999470"/>
                  <a:pt x="8421952" y="3081945"/>
                </a:cubicBezTo>
                <a:cubicBezTo>
                  <a:pt x="8339478" y="3164421"/>
                  <a:pt x="8298239" y="3279681"/>
                  <a:pt x="8298239" y="3427724"/>
                </a:cubicBezTo>
                <a:cubicBezTo>
                  <a:pt x="8298239" y="3533705"/>
                  <a:pt x="8319065" y="3621954"/>
                  <a:pt x="8360715" y="3692471"/>
                </a:cubicBezTo>
                <a:cubicBezTo>
                  <a:pt x="8402364" y="3762987"/>
                  <a:pt x="8456696" y="3814535"/>
                  <a:pt x="8523706" y="3847113"/>
                </a:cubicBezTo>
                <a:cubicBezTo>
                  <a:pt x="8590718" y="3879690"/>
                  <a:pt x="8675359" y="3895979"/>
                  <a:pt x="8777628" y="3895979"/>
                </a:cubicBezTo>
                <a:cubicBezTo>
                  <a:pt x="8878249" y="3895979"/>
                  <a:pt x="8962270" y="3877113"/>
                  <a:pt x="9029694" y="3839381"/>
                </a:cubicBezTo>
                <a:cubicBezTo>
                  <a:pt x="9097118" y="3801648"/>
                  <a:pt x="9148666" y="3748864"/>
                  <a:pt x="9184336" y="3681027"/>
                </a:cubicBezTo>
                <a:cubicBezTo>
                  <a:pt x="9220007" y="3613191"/>
                  <a:pt x="9237842" y="3526283"/>
                  <a:pt x="9237842" y="3420302"/>
                </a:cubicBezTo>
                <a:cubicBezTo>
                  <a:pt x="9237842" y="3274320"/>
                  <a:pt x="9197017" y="3160813"/>
                  <a:pt x="9115366" y="3079780"/>
                </a:cubicBezTo>
                <a:cubicBezTo>
                  <a:pt x="9033715" y="2998748"/>
                  <a:pt x="8917424" y="2958232"/>
                  <a:pt x="8766494" y="2958232"/>
                </a:cubicBezTo>
                <a:close/>
                <a:moveTo>
                  <a:pt x="0" y="0"/>
                </a:moveTo>
                <a:lnTo>
                  <a:pt x="12192000" y="0"/>
                </a:lnTo>
                <a:lnTo>
                  <a:pt x="12192000" y="6858000"/>
                </a:lnTo>
                <a:lnTo>
                  <a:pt x="0" y="6858000"/>
                </a:lnTo>
                <a:close/>
              </a:path>
            </a:pathLst>
          </a:cu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14" name="Picture 13">
            <a:extLst>
              <a:ext uri="{FF2B5EF4-FFF2-40B4-BE49-F238E27FC236}">
                <a16:creationId xmlns:a16="http://schemas.microsoft.com/office/drawing/2014/main" id="{29C17CD9-57C4-EC1B-7D04-B5C6A4CEBA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33538" y="3187211"/>
            <a:ext cx="1758462" cy="483577"/>
          </a:xfrm>
          <a:prstGeom prst="rect">
            <a:avLst/>
          </a:prstGeom>
        </p:spPr>
      </p:pic>
    </p:spTree>
    <p:extLst>
      <p:ext uri="{BB962C8B-B14F-4D97-AF65-F5344CB8AC3E}">
        <p14:creationId xmlns:p14="http://schemas.microsoft.com/office/powerpoint/2010/main" val="392559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4.58333E-6 0 L -0.84713 0 " pathEditMode="relative" rAng="0" ptsTypes="AA">
                                      <p:cBhvr>
                                        <p:cTn id="6" dur="10000" fill="hold"/>
                                        <p:tgtEl>
                                          <p:spTgt spid="14"/>
                                        </p:tgtEl>
                                        <p:attrNameLst>
                                          <p:attrName>ppt_x</p:attrName>
                                          <p:attrName>ppt_y</p:attrName>
                                        </p:attrNameLst>
                                      </p:cBhvr>
                                      <p:rCtr x="-42357" y="0"/>
                                    </p:animMotion>
                                  </p:childTnLst>
                                </p:cTn>
                              </p:par>
                              <p:par>
                                <p:cTn id="7" presetID="35" presetClass="path" presetSubtype="0" accel="50000" decel="50000" fill="hold" nodeType="withEffect">
                                  <p:stCondLst>
                                    <p:cond delay="0"/>
                                  </p:stCondLst>
                                  <p:childTnLst>
                                    <p:animMotion origin="layout" path="M 0 -2.22222E-6 L -0.90482 0.00278 " pathEditMode="relative" rAng="0" ptsTypes="AA">
                                      <p:cBhvr>
                                        <p:cTn id="8" dur="10000" fill="hold"/>
                                        <p:tgtEl>
                                          <p:spTgt spid="13"/>
                                        </p:tgtEl>
                                        <p:attrNameLst>
                                          <p:attrName>ppt_x</p:attrName>
                                          <p:attrName>ppt_y</p:attrName>
                                        </p:attrNameLst>
                                      </p:cBhvr>
                                      <p:rCtr x="-45247" y="1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D8EDAA-173D-BC0E-3A8B-5D0E13FF5B92}"/>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99BD355D-A425-887F-E7DC-39CD3B0A65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9503" y="3429000"/>
            <a:ext cx="9558383" cy="3107097"/>
          </a:xfrm>
          <a:prstGeom prst="rect">
            <a:avLst/>
          </a:prstGeom>
        </p:spPr>
      </p:pic>
      <p:sp>
        <p:nvSpPr>
          <p:cNvPr id="13" name="TextBox 12">
            <a:extLst>
              <a:ext uri="{FF2B5EF4-FFF2-40B4-BE49-F238E27FC236}">
                <a16:creationId xmlns:a16="http://schemas.microsoft.com/office/drawing/2014/main" id="{4B68C7C8-F42D-3E3A-AE77-D043EFB8F430}"/>
              </a:ext>
            </a:extLst>
          </p:cNvPr>
          <p:cNvSpPr txBox="1"/>
          <p:nvPr/>
        </p:nvSpPr>
        <p:spPr>
          <a:xfrm>
            <a:off x="609600" y="154770"/>
            <a:ext cx="11338560" cy="3274230"/>
          </a:xfrm>
          <a:prstGeom prst="rect">
            <a:avLst/>
          </a:prstGeom>
          <a:noFill/>
        </p:spPr>
        <p:txBody>
          <a:bodyPr wrap="square" rtlCol="0">
            <a:spAutoFit/>
          </a:bodyPr>
          <a:lstStyle/>
          <a:p>
            <a:pPr>
              <a:lnSpc>
                <a:spcPct val="150000"/>
              </a:lnSpc>
            </a:pPr>
            <a:r>
              <a:rPr lang="en-IN" sz="3200" b="1" dirty="0">
                <a:latin typeface="Times New Roman" panose="02020603050405020304" pitchFamily="18" charset="0"/>
                <a:cs typeface="Times New Roman" panose="02020603050405020304" pitchFamily="18" charset="0"/>
              </a:rPr>
              <a:t>Overview:</a:t>
            </a:r>
          </a:p>
          <a:p>
            <a:pPr algn="just">
              <a:lnSpc>
                <a:spcPct val="150000"/>
              </a:lnSpc>
            </a:pPr>
            <a:r>
              <a:rPr lang="en-US" sz="1600"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CarCaddy</a:t>
            </a:r>
            <a:r>
              <a:rPr lang="en-US" dirty="0">
                <a:latin typeface="Times New Roman" panose="02020603050405020304" pitchFamily="18" charset="0"/>
                <a:cs typeface="Times New Roman" panose="02020603050405020304" pitchFamily="18" charset="0"/>
              </a:rPr>
              <a:t> is a next-generation car rental automation system designed to enhance operational efficiency, ensure vehicle availability, and deliver an exceptional customer experience. By integrating advanced booking, fleet management, and data-driven reporting, it minimizes manual workload and maximizes productivity.</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Effortless Rental Management- Streamlines bookings, modifications, and cancellations with accurate fare calculations.</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Intelligent Fleet Tracking – Keeps real-time records of vehicle availability, </a:t>
            </a:r>
            <a:r>
              <a:rPr lang="en-US" dirty="0" err="1">
                <a:latin typeface="Times New Roman" panose="02020603050405020304" pitchFamily="18" charset="0"/>
                <a:cs typeface="Times New Roman" panose="02020603050405020304" pitchFamily="18" charset="0"/>
              </a:rPr>
              <a:t>maintances</a:t>
            </a:r>
            <a:r>
              <a:rPr lang="en-US" dirty="0">
                <a:latin typeface="Times New Roman" panose="02020603050405020304" pitchFamily="18" charset="0"/>
                <a:cs typeface="Times New Roman" panose="02020603050405020304" pitchFamily="18" charset="0"/>
              </a:rPr>
              <a:t>, service alerts.</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Customer- Centric Approach – Enhance user experience with a loyalty program and a streamlined booking process.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8851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74FA7-C148-9C18-0F4B-9A334B474033}"/>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28EF1B6E-471E-4D71-374C-9EC40910409D}"/>
              </a:ext>
            </a:extLst>
          </p:cNvPr>
          <p:cNvSpPr txBox="1"/>
          <p:nvPr/>
        </p:nvSpPr>
        <p:spPr>
          <a:xfrm>
            <a:off x="531542" y="61175"/>
            <a:ext cx="11338560" cy="3689728"/>
          </a:xfrm>
          <a:prstGeom prst="rect">
            <a:avLst/>
          </a:prstGeom>
          <a:noFill/>
        </p:spPr>
        <p:txBody>
          <a:bodyPr wrap="square" rtlCol="0">
            <a:spAutoFit/>
          </a:bodyPr>
          <a:lstStyle/>
          <a:p>
            <a:pPr>
              <a:lnSpc>
                <a:spcPct val="150000"/>
              </a:lnSpc>
            </a:pPr>
            <a:r>
              <a:rPr lang="en-IN" sz="3200" b="1" dirty="0">
                <a:latin typeface="Times New Roman" panose="02020603050405020304" pitchFamily="18" charset="0"/>
                <a:cs typeface="Times New Roman" panose="02020603050405020304" pitchFamily="18" charset="0"/>
              </a:rPr>
              <a:t>Objective:</a:t>
            </a:r>
          </a:p>
          <a:p>
            <a:pPr>
              <a:lnSpc>
                <a:spcPct val="150000"/>
              </a:lnSpc>
            </a:pPr>
            <a:r>
              <a:rPr lang="en-US" dirty="0">
                <a:latin typeface="Times New Roman" panose="02020603050405020304" pitchFamily="18" charset="0"/>
                <a:cs typeface="Times New Roman" panose="02020603050405020304" pitchFamily="18" charset="0"/>
              </a:rPr>
              <a:t>✔ Efficiency, Automation &amp; Customer Satisfaction</a:t>
            </a:r>
          </a:p>
          <a:p>
            <a:pPr>
              <a:lnSpc>
                <a:spcPct val="150000"/>
              </a:lnSpc>
            </a:pPr>
            <a:r>
              <a:rPr lang="en-US" dirty="0">
                <a:latin typeface="Times New Roman" panose="02020603050405020304" pitchFamily="18" charset="0"/>
                <a:cs typeface="Times New Roman" panose="02020603050405020304" pitchFamily="18" charset="0"/>
              </a:rPr>
              <a:t>✔ Seamless Booking &amp; Management - Eliminate inefficiencies in reservations, cancellations, and fare calculations.</a:t>
            </a:r>
          </a:p>
          <a:p>
            <a:pPr>
              <a:lnSpc>
                <a:spcPct val="150000"/>
              </a:lnSpc>
            </a:pPr>
            <a:r>
              <a:rPr lang="en-US" dirty="0">
                <a:latin typeface="Times New Roman" panose="02020603050405020304" pitchFamily="18" charset="0"/>
                <a:cs typeface="Times New Roman" panose="02020603050405020304" pitchFamily="18" charset="0"/>
              </a:rPr>
              <a:t>✔ Optimized Fleet Performance - Automate maintenance scheduling and improve vehicle utilization.</a:t>
            </a:r>
          </a:p>
          <a:p>
            <a:pPr>
              <a:lnSpc>
                <a:spcPct val="150000"/>
              </a:lnSpc>
            </a:pPr>
            <a:r>
              <a:rPr lang="en-US" dirty="0">
                <a:latin typeface="Times New Roman" panose="02020603050405020304" pitchFamily="18" charset="0"/>
                <a:cs typeface="Times New Roman" panose="02020603050405020304" pitchFamily="18" charset="0"/>
              </a:rPr>
              <a:t>✔ Data-Backed Decision Making - Leverage smart analytics to drive growth and maximize revenue.</a:t>
            </a:r>
          </a:p>
          <a:p>
            <a:pPr>
              <a:lnSpc>
                <a:spcPct val="150000"/>
              </a:lnSpc>
            </a:pPr>
            <a:r>
              <a:rPr lang="en-US" dirty="0">
                <a:latin typeface="Times New Roman" panose="02020603050405020304" pitchFamily="18" charset="0"/>
                <a:cs typeface="Times New Roman" panose="02020603050405020304" pitchFamily="18" charset="0"/>
              </a:rPr>
              <a:t>✔ Enhanced Customer Experience - Personalize services with loyalty rewards and a hassle-free rental process.</a:t>
            </a:r>
          </a:p>
          <a:p>
            <a:pPr algn="ctr">
              <a:lnSpc>
                <a:spcPct val="150000"/>
              </a:lnSpc>
            </a:pPr>
            <a:r>
              <a:rPr lang="en-US" dirty="0" err="1">
                <a:latin typeface="Times New Roman" panose="02020603050405020304" pitchFamily="18" charset="0"/>
                <a:cs typeface="Times New Roman" panose="02020603050405020304" pitchFamily="18" charset="0"/>
              </a:rPr>
              <a:t>CarCaddy</a:t>
            </a:r>
            <a:r>
              <a:rPr lang="en-US" dirty="0">
                <a:latin typeface="Times New Roman" panose="02020603050405020304" pitchFamily="18" charset="0"/>
                <a:cs typeface="Times New Roman" panose="02020603050405020304" pitchFamily="18" charset="0"/>
              </a:rPr>
              <a:t> isn't just a system—it's a game-changer in car rental automation, built to deliver reliability, profitability, and customer delight.</a:t>
            </a:r>
            <a:endParaRPr lang="en-IN" dirty="0">
              <a:latin typeface="Times New Roman" panose="02020603050405020304" pitchFamily="18" charset="0"/>
              <a:cs typeface="Times New Roman" panose="02020603050405020304" pitchFamily="18" charset="0"/>
            </a:endParaRPr>
          </a:p>
        </p:txBody>
      </p:sp>
      <p:sp>
        <p:nvSpPr>
          <p:cNvPr id="2" name="Parallelogram 1">
            <a:extLst>
              <a:ext uri="{FF2B5EF4-FFF2-40B4-BE49-F238E27FC236}">
                <a16:creationId xmlns:a16="http://schemas.microsoft.com/office/drawing/2014/main" id="{4BDF3B6F-7C76-97EB-C707-13A101DB8D58}"/>
              </a:ext>
            </a:extLst>
          </p:cNvPr>
          <p:cNvSpPr/>
          <p:nvPr/>
        </p:nvSpPr>
        <p:spPr>
          <a:xfrm>
            <a:off x="746425" y="5428363"/>
            <a:ext cx="4491790" cy="1429637"/>
          </a:xfrm>
          <a:prstGeom prst="parallelogram">
            <a:avLst>
              <a:gd name="adj" fmla="val 97941"/>
            </a:avLst>
          </a:prstGeom>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9" name="Picture 8">
            <a:extLst>
              <a:ext uri="{FF2B5EF4-FFF2-40B4-BE49-F238E27FC236}">
                <a16:creationId xmlns:a16="http://schemas.microsoft.com/office/drawing/2014/main" id="{44199339-E4A8-F33F-2E74-85750D9DA9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1198" y="3750903"/>
            <a:ext cx="9558383" cy="3107097"/>
          </a:xfrm>
          <a:prstGeom prst="rect">
            <a:avLst/>
          </a:prstGeom>
        </p:spPr>
      </p:pic>
    </p:spTree>
    <p:extLst>
      <p:ext uri="{BB962C8B-B14F-4D97-AF65-F5344CB8AC3E}">
        <p14:creationId xmlns:p14="http://schemas.microsoft.com/office/powerpoint/2010/main" val="6818977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E992BD-E8C9-92FA-80CE-C7EC18AA6F33}"/>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A2C93C9-C09B-2A36-24E0-E1F3B46CA8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233" y="3036084"/>
            <a:ext cx="9558383" cy="3107097"/>
          </a:xfrm>
          <a:prstGeom prst="rect">
            <a:avLst/>
          </a:prstGeom>
        </p:spPr>
      </p:pic>
      <p:sp>
        <p:nvSpPr>
          <p:cNvPr id="3" name="Rectangle 2">
            <a:extLst>
              <a:ext uri="{FF2B5EF4-FFF2-40B4-BE49-F238E27FC236}">
                <a16:creationId xmlns:a16="http://schemas.microsoft.com/office/drawing/2014/main" id="{0EE9547B-06D8-18D0-8670-D97F0A021F32}"/>
              </a:ext>
            </a:extLst>
          </p:cNvPr>
          <p:cNvSpPr>
            <a:spLocks noChangeArrowheads="1"/>
          </p:cNvSpPr>
          <p:nvPr/>
        </p:nvSpPr>
        <p:spPr bwMode="auto">
          <a:xfrm>
            <a:off x="5399112" y="258101"/>
            <a:ext cx="2241279" cy="579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kumimoji="0" lang="en-US" altLang="en-US" sz="24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ER-Diagram:</a:t>
            </a:r>
            <a:endParaRPr kumimoji="0" lang="en-US" altLang="en-US" sz="16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pic>
        <p:nvPicPr>
          <p:cNvPr id="5" name="Picture 4">
            <a:extLst>
              <a:ext uri="{FF2B5EF4-FFF2-40B4-BE49-F238E27FC236}">
                <a16:creationId xmlns:a16="http://schemas.microsoft.com/office/drawing/2014/main" id="{D5707FC5-EEE8-A600-CE6C-F2724DC889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0158" y="1219199"/>
            <a:ext cx="9733657" cy="5380699"/>
          </a:xfrm>
          <a:prstGeom prst="rect">
            <a:avLst/>
          </a:prstGeom>
        </p:spPr>
      </p:pic>
    </p:spTree>
    <p:extLst>
      <p:ext uri="{BB962C8B-B14F-4D97-AF65-F5344CB8AC3E}">
        <p14:creationId xmlns:p14="http://schemas.microsoft.com/office/powerpoint/2010/main" val="2020261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A7563-3663-6C40-A2F5-FEDD291935B5}"/>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49A8D490-460D-80F2-A99F-9A15F6722A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5533" y="3429000"/>
            <a:ext cx="9558383" cy="3107097"/>
          </a:xfrm>
          <a:prstGeom prst="rect">
            <a:avLst/>
          </a:prstGeom>
        </p:spPr>
      </p:pic>
      <p:sp>
        <p:nvSpPr>
          <p:cNvPr id="5" name="Rectangle 4">
            <a:extLst>
              <a:ext uri="{FF2B5EF4-FFF2-40B4-BE49-F238E27FC236}">
                <a16:creationId xmlns:a16="http://schemas.microsoft.com/office/drawing/2014/main" id="{D00526CA-23C0-E96D-00CC-426811F50060}"/>
              </a:ext>
            </a:extLst>
          </p:cNvPr>
          <p:cNvSpPr>
            <a:spLocks noChangeArrowheads="1"/>
          </p:cNvSpPr>
          <p:nvPr/>
        </p:nvSpPr>
        <p:spPr bwMode="auto">
          <a:xfrm>
            <a:off x="3207851" y="1359956"/>
            <a:ext cx="5776297" cy="1687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2"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a:latin typeface="Times New Roman" panose="02020603050405020304" charset="0"/>
                <a:ea typeface="Roboto" panose="02000000000000000000" pitchFamily="2" charset="0"/>
                <a:cs typeface="Times New Roman" panose="02020603050405020304" charset="0"/>
              </a:rPr>
              <a:t>Java</a:t>
            </a:r>
          </a:p>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err="1">
                <a:latin typeface="Times New Roman" panose="02020603050405020304" charset="0"/>
                <a:ea typeface="Roboto" panose="02000000000000000000" pitchFamily="2" charset="0"/>
                <a:cs typeface="Times New Roman" panose="02020603050405020304" charset="0"/>
              </a:rPr>
              <a:t>Thymleaf</a:t>
            </a:r>
            <a:endParaRPr lang="en-US" sz="2400" dirty="0">
              <a:latin typeface="Times New Roman" panose="02020603050405020304" charset="0"/>
              <a:ea typeface="Roboto" panose="02000000000000000000" pitchFamily="2" charset="0"/>
              <a:cs typeface="Times New Roman" panose="02020603050405020304" charset="0"/>
            </a:endParaRPr>
          </a:p>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a:latin typeface="Times New Roman" panose="02020603050405020304" charset="0"/>
                <a:ea typeface="Roboto" panose="02000000000000000000" pitchFamily="2" charset="0"/>
                <a:cs typeface="Times New Roman" panose="02020603050405020304" charset="0"/>
              </a:rPr>
              <a:t>Hibernate</a:t>
            </a:r>
          </a:p>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err="1">
                <a:latin typeface="Times New Roman" panose="02020603050405020304" charset="0"/>
                <a:ea typeface="Roboto" panose="02000000000000000000" pitchFamily="2" charset="0"/>
                <a:cs typeface="Times New Roman" panose="02020603050405020304" charset="0"/>
              </a:rPr>
              <a:t>Javascript</a:t>
            </a:r>
            <a:endParaRPr lang="en-US" sz="2400" dirty="0">
              <a:latin typeface="Times New Roman" panose="02020603050405020304" charset="0"/>
              <a:ea typeface="Roboto" panose="02000000000000000000" pitchFamily="2" charset="0"/>
              <a:cs typeface="Times New Roman" panose="02020603050405020304" charset="0"/>
            </a:endParaRPr>
          </a:p>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a:latin typeface="Times New Roman" panose="02020603050405020304" charset="0"/>
                <a:ea typeface="Roboto" panose="02000000000000000000" pitchFamily="2" charset="0"/>
                <a:cs typeface="Times New Roman" panose="02020603050405020304" charset="0"/>
              </a:rPr>
              <a:t>Spring </a:t>
            </a:r>
          </a:p>
          <a:p>
            <a:pPr marL="285750" indent="-285750" algn="just" defTabSz="914400" eaLnBrk="0" fontAlgn="base" hangingPunct="0">
              <a:lnSpc>
                <a:spcPct val="150000"/>
              </a:lnSpc>
              <a:spcBef>
                <a:spcPct val="0"/>
              </a:spcBef>
              <a:spcAft>
                <a:spcPct val="0"/>
              </a:spcAft>
              <a:buFont typeface="Arial" panose="020B0604020202020204" pitchFamily="34" charset="0"/>
              <a:buChar char="•"/>
            </a:pPr>
            <a:r>
              <a:rPr lang="en-US" sz="2400" dirty="0">
                <a:latin typeface="Times New Roman" panose="02020603050405020304" charset="0"/>
                <a:ea typeface="Roboto" panose="02000000000000000000" pitchFamily="2" charset="0"/>
                <a:cs typeface="Times New Roman" panose="02020603050405020304" charset="0"/>
              </a:rPr>
              <a:t>MySQL</a:t>
            </a:r>
          </a:p>
        </p:txBody>
      </p:sp>
      <p:sp>
        <p:nvSpPr>
          <p:cNvPr id="6" name="Title 1">
            <a:extLst>
              <a:ext uri="{FF2B5EF4-FFF2-40B4-BE49-F238E27FC236}">
                <a16:creationId xmlns:a16="http://schemas.microsoft.com/office/drawing/2014/main" id="{BD3DF148-29D2-7ED2-9FC8-F31DAA740A31}"/>
              </a:ext>
            </a:extLst>
          </p:cNvPr>
          <p:cNvSpPr>
            <a:spLocks noGrp="1"/>
          </p:cNvSpPr>
          <p:nvPr/>
        </p:nvSpPr>
        <p:spPr>
          <a:xfrm>
            <a:off x="3332930" y="411388"/>
            <a:ext cx="4398380" cy="660084"/>
          </a:xfrm>
          <a:prstGeom prst="rect">
            <a:avLst/>
          </a:prstGeom>
        </p:spPr>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marL="0" algn="ctr" rtl="0" eaLnBrk="0" fontAlgn="base" latinLnBrk="0" hangingPunct="0">
              <a:lnSpc>
                <a:spcPct val="150000"/>
              </a:lnSpc>
              <a:spcBef>
                <a:spcPts val="0"/>
              </a:spcBef>
              <a:spcAft>
                <a:spcPts val="0"/>
              </a:spcAft>
            </a:pPr>
            <a:r>
              <a:rPr lang="en-US" sz="2800" b="1" kern="1200" dirty="0">
                <a:solidFill>
                  <a:srgbClr val="000000"/>
                </a:solidFill>
                <a:effectLst/>
                <a:latin typeface="Times New Roman" panose="02020603050405020304" pitchFamily="18" charset="0"/>
                <a:ea typeface="Roboto" panose="02000000000000000000" pitchFamily="2" charset="0"/>
                <a:cs typeface="Times New Roman" panose="02020603050405020304" pitchFamily="18" charset="0"/>
              </a:rPr>
              <a:t>TECHNOLOGY STACK</a:t>
            </a:r>
            <a:endParaRPr lang="en-IN" sz="2800" dirty="0">
              <a:effectLst/>
            </a:endParaRPr>
          </a:p>
        </p:txBody>
      </p:sp>
    </p:spTree>
    <p:extLst>
      <p:ext uri="{BB962C8B-B14F-4D97-AF65-F5344CB8AC3E}">
        <p14:creationId xmlns:p14="http://schemas.microsoft.com/office/powerpoint/2010/main" val="1886333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79D4C-0264-574B-2586-26DF2601AF99}"/>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1D450316-0FD0-9A3C-58AE-71DC2FE65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7469" y="3600408"/>
            <a:ext cx="9065189" cy="3117847"/>
          </a:xfrm>
          <a:prstGeom prst="rect">
            <a:avLst/>
          </a:prstGeom>
        </p:spPr>
      </p:pic>
      <p:sp>
        <p:nvSpPr>
          <p:cNvPr id="2" name="Title 1">
            <a:extLst>
              <a:ext uri="{FF2B5EF4-FFF2-40B4-BE49-F238E27FC236}">
                <a16:creationId xmlns:a16="http://schemas.microsoft.com/office/drawing/2014/main" id="{39FF7473-7EF9-8535-99B0-22F9BD7428E4}"/>
              </a:ext>
            </a:extLst>
          </p:cNvPr>
          <p:cNvSpPr>
            <a:spLocks noGrp="1"/>
          </p:cNvSpPr>
          <p:nvPr/>
        </p:nvSpPr>
        <p:spPr>
          <a:xfrm>
            <a:off x="138317" y="318791"/>
            <a:ext cx="4398380" cy="66008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IN" sz="2400" b="1" dirty="0">
                <a:solidFill>
                  <a:schemeClr val="tx1"/>
                </a:solidFill>
                <a:latin typeface="Times New Roman" panose="02020603050405020304" charset="0"/>
                <a:ea typeface="Roboto" panose="02000000000000000000" pitchFamily="2" charset="0"/>
                <a:cs typeface="Times New Roman" panose="02020603050405020304" charset="0"/>
              </a:rPr>
              <a:t>Employee Management:</a:t>
            </a:r>
            <a:endParaRPr lang="en-IN" sz="24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3" name="Content Placeholder 2">
            <a:extLst>
              <a:ext uri="{FF2B5EF4-FFF2-40B4-BE49-F238E27FC236}">
                <a16:creationId xmlns:a16="http://schemas.microsoft.com/office/drawing/2014/main" id="{36B0FA47-9EF3-5146-9605-5C2438500BAF}"/>
              </a:ext>
            </a:extLst>
          </p:cNvPr>
          <p:cNvSpPr>
            <a:spLocks noGrp="1"/>
          </p:cNvSpPr>
          <p:nvPr/>
        </p:nvSpPr>
        <p:spPr>
          <a:xfrm>
            <a:off x="780028" y="749441"/>
            <a:ext cx="10408920" cy="809467"/>
          </a:xfrm>
          <a:prstGeom prst="rect">
            <a:avLst/>
          </a:prstGeom>
        </p:spPr>
        <p:txBody>
          <a:bodyPr vert="horz" lIns="91440" tIns="45720" rIns="91440" bIns="45720" rtlCol="0">
            <a:noAutofit/>
          </a:bodyPr>
          <a:lst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70000"/>
              </a:lnSpc>
              <a:buNone/>
            </a:pPr>
            <a:r>
              <a:rPr lang="en-US" sz="1600" dirty="0">
                <a:solidFill>
                  <a:schemeClr val="tx1"/>
                </a:solidFill>
                <a:latin typeface="Times New Roman" panose="02020603050405020304" charset="0"/>
                <a:ea typeface="Roboto" panose="02000000000000000000" pitchFamily="2" charset="0"/>
                <a:cs typeface="Times New Roman" panose="02020603050405020304" charset="0"/>
              </a:rPr>
              <a:t>The Employment Management Module handles employee accounts, including registration, login, and lifecycle, ensuring secure access and proper account handling.</a:t>
            </a:r>
            <a:endParaRPr lang="en-IN" sz="16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4" name="Title 1">
            <a:extLst>
              <a:ext uri="{FF2B5EF4-FFF2-40B4-BE49-F238E27FC236}">
                <a16:creationId xmlns:a16="http://schemas.microsoft.com/office/drawing/2014/main" id="{0BE57F8E-D9E2-652D-D7CA-B01CDEA82275}"/>
              </a:ext>
            </a:extLst>
          </p:cNvPr>
          <p:cNvSpPr txBox="1"/>
          <p:nvPr/>
        </p:nvSpPr>
        <p:spPr>
          <a:xfrm>
            <a:off x="780028" y="1698668"/>
            <a:ext cx="2865120" cy="462154"/>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IN" sz="2400" b="1" dirty="0">
                <a:solidFill>
                  <a:schemeClr val="tx1"/>
                </a:solidFill>
                <a:latin typeface="Times New Roman" panose="02020603050405020304" charset="0"/>
                <a:ea typeface="Roboto" panose="02000000000000000000" pitchFamily="2" charset="0"/>
                <a:cs typeface="Times New Roman" panose="02020603050405020304" charset="0"/>
              </a:rPr>
              <a:t>Features:</a:t>
            </a:r>
            <a:endParaRPr lang="en-IN" sz="2400" dirty="0">
              <a:solidFill>
                <a:schemeClr val="tx1"/>
              </a:solidFill>
              <a:latin typeface="Times New Roman" panose="02020603050405020304" charset="0"/>
              <a:ea typeface="Roboto" panose="02000000000000000000" pitchFamily="2" charset="0"/>
              <a:cs typeface="Times New Roman" panose="02020603050405020304" charset="0"/>
            </a:endParaRPr>
          </a:p>
        </p:txBody>
      </p:sp>
      <p:sp>
        <p:nvSpPr>
          <p:cNvPr id="5" name="Rectangle 4">
            <a:extLst>
              <a:ext uri="{FF2B5EF4-FFF2-40B4-BE49-F238E27FC236}">
                <a16:creationId xmlns:a16="http://schemas.microsoft.com/office/drawing/2014/main" id="{08AD83F9-E89A-C251-928E-A2CCDB7D8111}"/>
              </a:ext>
            </a:extLst>
          </p:cNvPr>
          <p:cNvSpPr>
            <a:spLocks noChangeArrowheads="1"/>
          </p:cNvSpPr>
          <p:nvPr/>
        </p:nvSpPr>
        <p:spPr bwMode="auto">
          <a:xfrm>
            <a:off x="1508278" y="2117906"/>
            <a:ext cx="7574280" cy="1525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defTabSz="914400" eaLnBrk="0" fontAlgn="base" hangingPunct="0">
              <a:lnSpc>
                <a:spcPct val="150000"/>
              </a:lnSpc>
              <a:spcBef>
                <a:spcPct val="0"/>
              </a:spcBef>
              <a:spcAft>
                <a:spcPct val="0"/>
              </a:spcAft>
              <a:buAutoNum type="arabicPeriod"/>
            </a:pPr>
            <a:r>
              <a:rPr lang="en-US" sz="1600" b="1" dirty="0">
                <a:latin typeface="Times New Roman" panose="02020603050405020304" charset="0"/>
                <a:ea typeface="Roboto" panose="02000000000000000000" pitchFamily="2" charset="0"/>
                <a:cs typeface="Times New Roman" panose="02020603050405020304" charset="0"/>
              </a:rPr>
              <a:t>Employee Registration &amp; Login with Session Handling:</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Employees can register and log in, with secure session handling to ensure protected access to their accounts. Once logged in, the session persists, allowing continuous access during the user’s active session.</a:t>
            </a:r>
          </a:p>
        </p:txBody>
      </p:sp>
      <p:sp>
        <p:nvSpPr>
          <p:cNvPr id="6" name="Rectangle 5">
            <a:extLst>
              <a:ext uri="{FF2B5EF4-FFF2-40B4-BE49-F238E27FC236}">
                <a16:creationId xmlns:a16="http://schemas.microsoft.com/office/drawing/2014/main" id="{09BD61A5-A12D-CE93-954C-AEBA89DF3E35}"/>
              </a:ext>
            </a:extLst>
          </p:cNvPr>
          <p:cNvSpPr>
            <a:spLocks noChangeArrowheads="1"/>
          </p:cNvSpPr>
          <p:nvPr/>
        </p:nvSpPr>
        <p:spPr bwMode="auto">
          <a:xfrm>
            <a:off x="4536697" y="4187817"/>
            <a:ext cx="7574280" cy="1525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eaLnBrk="0" fontAlgn="base" hangingPunct="0">
              <a:lnSpc>
                <a:spcPct val="150000"/>
              </a:lnSpc>
              <a:spcBef>
                <a:spcPct val="0"/>
              </a:spcBef>
              <a:spcAft>
                <a:spcPct val="0"/>
              </a:spcAft>
            </a:pPr>
            <a:r>
              <a:rPr lang="en-US" altLang="en-US" sz="1600" b="1" dirty="0">
                <a:latin typeface="Times New Roman" panose="02020603050405020304" charset="0"/>
                <a:ea typeface="Roboto" panose="02000000000000000000" pitchFamily="2" charset="0"/>
                <a:cs typeface="Times New Roman" panose="02020603050405020304" charset="0"/>
              </a:rPr>
              <a:t>2. </a:t>
            </a:r>
            <a:r>
              <a:rPr lang="en-IN" sz="1600" b="1" dirty="0">
                <a:latin typeface="Times New Roman" panose="02020603050405020304" charset="0"/>
                <a:ea typeface="Roboto" panose="02000000000000000000" pitchFamily="2" charset="0"/>
                <a:cs typeface="Times New Roman" panose="02020603050405020304" charset="0"/>
              </a:rPr>
              <a:t>Fetching Employee Details</a:t>
            </a:r>
            <a:r>
              <a:rPr lang="en-IN" sz="1600" dirty="0">
                <a:latin typeface="Times New Roman" panose="02020603050405020304" charset="0"/>
                <a:ea typeface="Roboto" panose="02000000000000000000" pitchFamily="2" charset="0"/>
                <a:cs typeface="Times New Roman" panose="02020603050405020304" charset="0"/>
              </a:rPr>
              <a:t>:</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After login, the system retrieves all employee details from the database for user management. This information is then displayed on the frontend for easy access and administration.</a:t>
            </a:r>
            <a:endParaRPr kumimoji="0" lang="en-US" altLang="en-US" sz="16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Tree>
    <p:extLst>
      <p:ext uri="{BB962C8B-B14F-4D97-AF65-F5344CB8AC3E}">
        <p14:creationId xmlns:p14="http://schemas.microsoft.com/office/powerpoint/2010/main" val="3663103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D06C5-91D5-9CFF-69AF-D13935EE2667}"/>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62C5898-D43C-D6BF-9B40-ECF16E7613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7480" y="3646697"/>
            <a:ext cx="9558383" cy="3107097"/>
          </a:xfrm>
          <a:prstGeom prst="rect">
            <a:avLst/>
          </a:prstGeom>
        </p:spPr>
      </p:pic>
      <p:sp>
        <p:nvSpPr>
          <p:cNvPr id="2" name="Rectangle 1">
            <a:extLst>
              <a:ext uri="{FF2B5EF4-FFF2-40B4-BE49-F238E27FC236}">
                <a16:creationId xmlns:a16="http://schemas.microsoft.com/office/drawing/2014/main" id="{4E5C5EAF-1EA9-9C94-2972-ED446D62D3B4}"/>
              </a:ext>
            </a:extLst>
          </p:cNvPr>
          <p:cNvSpPr>
            <a:spLocks noChangeArrowheads="1"/>
          </p:cNvSpPr>
          <p:nvPr/>
        </p:nvSpPr>
        <p:spPr bwMode="auto">
          <a:xfrm>
            <a:off x="3549921" y="332201"/>
            <a:ext cx="8078425" cy="1710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kumimoji="0" lang="en-US" altLang="en-US" sz="24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3. Admin Deactivation &amp; Management</a:t>
            </a:r>
            <a:r>
              <a:rPr kumimoji="0" lang="en-US" altLang="en-US" sz="24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 </a:t>
            </a:r>
          </a:p>
          <a:p>
            <a:pPr marL="0" marR="0" lvl="0" indent="0" algn="just" defTabSz="914400" rtl="0" eaLnBrk="0" fontAlgn="base" latinLnBrk="0" hangingPunct="0">
              <a:lnSpc>
                <a:spcPct val="150000"/>
              </a:lnSpc>
              <a:spcBef>
                <a:spcPct val="0"/>
              </a:spcBef>
              <a:spcAft>
                <a:spcPct val="0"/>
              </a:spcAft>
              <a:buClrTx/>
              <a:buSzTx/>
            </a:pPr>
            <a:r>
              <a:rPr lang="en-US" sz="1600" dirty="0">
                <a:latin typeface="Times New Roman" panose="02020603050405020304" charset="0"/>
                <a:ea typeface="Roboto" panose="02000000000000000000" pitchFamily="2" charset="0"/>
                <a:cs typeface="Times New Roman" panose="02020603050405020304" charset="0"/>
              </a:rPr>
              <a:t>	Admins can deactivate or manage employees based on their resignation or contract expiration, updating their status accordingly. This ensures that only active employees have access while inactive ones are properly handled.</a:t>
            </a:r>
            <a:endParaRPr kumimoji="0" lang="en-US" altLang="en-US" sz="16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
        <p:nvSpPr>
          <p:cNvPr id="3" name="Rectangle 2">
            <a:extLst>
              <a:ext uri="{FF2B5EF4-FFF2-40B4-BE49-F238E27FC236}">
                <a16:creationId xmlns:a16="http://schemas.microsoft.com/office/drawing/2014/main" id="{8B2B85E6-7641-D0E8-BF9D-A33D88B7BAEF}"/>
              </a:ext>
            </a:extLst>
          </p:cNvPr>
          <p:cNvSpPr>
            <a:spLocks noChangeArrowheads="1"/>
          </p:cNvSpPr>
          <p:nvPr/>
        </p:nvSpPr>
        <p:spPr bwMode="auto">
          <a:xfrm>
            <a:off x="1850405" y="2112645"/>
            <a:ext cx="7680960" cy="1710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kumimoji="0" lang="en-US" altLang="en-US" sz="24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4. Email Notifications</a:t>
            </a:r>
            <a:r>
              <a:rPr kumimoji="0" lang="en-US" altLang="en-US" sz="24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 </a:t>
            </a:r>
          </a:p>
          <a:p>
            <a:pPr marL="0" marR="0" lvl="0" indent="0" algn="just" defTabSz="914400" rtl="0" eaLnBrk="0" fontAlgn="base" latinLnBrk="0" hangingPunct="0">
              <a:lnSpc>
                <a:spcPct val="150000"/>
              </a:lnSpc>
              <a:spcBef>
                <a:spcPct val="0"/>
              </a:spcBef>
              <a:spcAft>
                <a:spcPct val="0"/>
              </a:spcAft>
              <a:buClrTx/>
              <a:buSzTx/>
            </a:pPr>
            <a:r>
              <a:rPr lang="en-US" sz="1600" dirty="0">
                <a:latin typeface="Times New Roman" panose="02020603050405020304" charset="0"/>
                <a:ea typeface="Roboto" panose="02000000000000000000" pitchFamily="2" charset="0"/>
                <a:cs typeface="Times New Roman" panose="02020603050405020304" charset="0"/>
              </a:rPr>
              <a:t>	When an employee’s account is deactivated due to resignation or expiration, an email notification is sent to both the employee and the admin. This ensures both parties are promptly informed of the status change.</a:t>
            </a:r>
            <a:endParaRPr kumimoji="0" lang="en-US" altLang="en-US" sz="16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
        <p:nvSpPr>
          <p:cNvPr id="4" name="Rectangle 3">
            <a:extLst>
              <a:ext uri="{FF2B5EF4-FFF2-40B4-BE49-F238E27FC236}">
                <a16:creationId xmlns:a16="http://schemas.microsoft.com/office/drawing/2014/main" id="{CCA8FCEC-87B2-DE7D-C638-B7A7BE817F29}"/>
              </a:ext>
            </a:extLst>
          </p:cNvPr>
          <p:cNvSpPr>
            <a:spLocks noChangeArrowheads="1"/>
          </p:cNvSpPr>
          <p:nvPr/>
        </p:nvSpPr>
        <p:spPr bwMode="auto">
          <a:xfrm>
            <a:off x="434549" y="3963450"/>
            <a:ext cx="6577283" cy="2079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914400" rtl="0" eaLnBrk="0" fontAlgn="base" latinLnBrk="0" hangingPunct="0">
              <a:lnSpc>
                <a:spcPct val="150000"/>
              </a:lnSpc>
              <a:spcBef>
                <a:spcPct val="0"/>
              </a:spcBef>
              <a:spcAft>
                <a:spcPct val="0"/>
              </a:spcAft>
              <a:buClrTx/>
              <a:buSzTx/>
            </a:pPr>
            <a:r>
              <a:rPr kumimoji="0" lang="en-US" altLang="en-US" sz="2400" b="1"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5. Exception Handling </a:t>
            </a:r>
            <a:r>
              <a:rPr kumimoji="0" lang="en-US" altLang="en-US" sz="24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rPr>
              <a:t>: </a:t>
            </a:r>
          </a:p>
          <a:p>
            <a:pPr algn="just" defTabSz="914400" eaLnBrk="0" fontAlgn="base" hangingPunct="0">
              <a:lnSpc>
                <a:spcPct val="150000"/>
              </a:lnSpc>
              <a:spcBef>
                <a:spcPct val="0"/>
              </a:spcBef>
              <a:spcAft>
                <a:spcPct val="0"/>
              </a:spcAft>
            </a:pPr>
            <a:r>
              <a:rPr lang="en-US" sz="1600" dirty="0">
                <a:latin typeface="Times New Roman" panose="02020603050405020304" charset="0"/>
                <a:ea typeface="Roboto" panose="02000000000000000000" pitchFamily="2" charset="0"/>
                <a:cs typeface="Times New Roman" panose="02020603050405020304" charset="0"/>
              </a:rPr>
              <a:t>	The system handles exceptions like Admin Already Exists, Admin/Employee Not Found, Invalid Entity, and Password Not Found to manage registration and login errors. A Global Exception Handler ensures standardized error responses for all unhandled exceptions.</a:t>
            </a:r>
            <a:endParaRPr kumimoji="0" lang="en-US" altLang="en-US" sz="1600" b="0" i="0" u="none" strike="noStrike" cap="none" normalizeH="0" baseline="0" dirty="0">
              <a:ln>
                <a:noFill/>
              </a:ln>
              <a:solidFill>
                <a:schemeClr val="tx1"/>
              </a:solidFill>
              <a:effectLst/>
              <a:latin typeface="Times New Roman" panose="02020603050405020304" charset="0"/>
              <a:ea typeface="Roboto" panose="02000000000000000000" pitchFamily="2" charset="0"/>
              <a:cs typeface="Times New Roman" panose="02020603050405020304" charset="0"/>
            </a:endParaRPr>
          </a:p>
        </p:txBody>
      </p:sp>
    </p:spTree>
    <p:extLst>
      <p:ext uri="{BB962C8B-B14F-4D97-AF65-F5344CB8AC3E}">
        <p14:creationId xmlns:p14="http://schemas.microsoft.com/office/powerpoint/2010/main" val="1291274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2BF80A-F41B-3A28-0EAC-2F8743BBE48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A584F009-FE80-8C28-24F0-DB1D21AF4C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0325" y="2660601"/>
            <a:ext cx="9558383" cy="3107097"/>
          </a:xfrm>
          <a:prstGeom prst="rect">
            <a:avLst/>
          </a:prstGeom>
        </p:spPr>
      </p:pic>
      <p:pic>
        <p:nvPicPr>
          <p:cNvPr id="5" name="Picture 4">
            <a:extLst>
              <a:ext uri="{FF2B5EF4-FFF2-40B4-BE49-F238E27FC236}">
                <a16:creationId xmlns:a16="http://schemas.microsoft.com/office/drawing/2014/main" id="{F1C16B21-D874-57A3-E099-5FB1603F44B8}"/>
              </a:ext>
            </a:extLst>
          </p:cNvPr>
          <p:cNvPicPr>
            <a:picLocks noChangeAspect="1"/>
          </p:cNvPicPr>
          <p:nvPr/>
        </p:nvPicPr>
        <p:blipFill>
          <a:blip r:embed="rId3"/>
          <a:stretch>
            <a:fillRect/>
          </a:stretch>
        </p:blipFill>
        <p:spPr>
          <a:xfrm>
            <a:off x="194644" y="1321925"/>
            <a:ext cx="2908718" cy="2415829"/>
          </a:xfrm>
          <a:prstGeom prst="rect">
            <a:avLst/>
          </a:prstGeom>
        </p:spPr>
      </p:pic>
      <p:pic>
        <p:nvPicPr>
          <p:cNvPr id="6" name="Picture 5">
            <a:extLst>
              <a:ext uri="{FF2B5EF4-FFF2-40B4-BE49-F238E27FC236}">
                <a16:creationId xmlns:a16="http://schemas.microsoft.com/office/drawing/2014/main" id="{ACD32FB1-33D3-620B-A7E0-7EE10DE9123E}"/>
              </a:ext>
            </a:extLst>
          </p:cNvPr>
          <p:cNvPicPr>
            <a:picLocks noChangeAspect="1"/>
          </p:cNvPicPr>
          <p:nvPr/>
        </p:nvPicPr>
        <p:blipFill>
          <a:blip r:embed="rId4"/>
          <a:stretch>
            <a:fillRect/>
          </a:stretch>
        </p:blipFill>
        <p:spPr>
          <a:xfrm>
            <a:off x="3265607" y="114010"/>
            <a:ext cx="3207538" cy="2415829"/>
          </a:xfrm>
          <a:prstGeom prst="rect">
            <a:avLst/>
          </a:prstGeom>
        </p:spPr>
      </p:pic>
      <p:pic>
        <p:nvPicPr>
          <p:cNvPr id="7" name="Picture 6">
            <a:extLst>
              <a:ext uri="{FF2B5EF4-FFF2-40B4-BE49-F238E27FC236}">
                <a16:creationId xmlns:a16="http://schemas.microsoft.com/office/drawing/2014/main" id="{7F446279-DFAE-EE4B-E3C3-0AD7D79B15D8}"/>
              </a:ext>
            </a:extLst>
          </p:cNvPr>
          <p:cNvPicPr>
            <a:picLocks noChangeAspect="1"/>
          </p:cNvPicPr>
          <p:nvPr/>
        </p:nvPicPr>
        <p:blipFill>
          <a:blip r:embed="rId5"/>
          <a:stretch>
            <a:fillRect/>
          </a:stretch>
        </p:blipFill>
        <p:spPr>
          <a:xfrm>
            <a:off x="6635390" y="83530"/>
            <a:ext cx="3207538" cy="2349661"/>
          </a:xfrm>
          <a:prstGeom prst="rect">
            <a:avLst/>
          </a:prstGeom>
        </p:spPr>
      </p:pic>
      <p:pic>
        <p:nvPicPr>
          <p:cNvPr id="8" name="Picture 7">
            <a:extLst>
              <a:ext uri="{FF2B5EF4-FFF2-40B4-BE49-F238E27FC236}">
                <a16:creationId xmlns:a16="http://schemas.microsoft.com/office/drawing/2014/main" id="{163DE54D-8B77-A360-D0CE-0A6507664DA6}"/>
              </a:ext>
            </a:extLst>
          </p:cNvPr>
          <p:cNvPicPr>
            <a:picLocks noChangeAspect="1"/>
          </p:cNvPicPr>
          <p:nvPr/>
        </p:nvPicPr>
        <p:blipFill>
          <a:blip r:embed="rId6"/>
          <a:stretch>
            <a:fillRect/>
          </a:stretch>
        </p:blipFill>
        <p:spPr>
          <a:xfrm>
            <a:off x="8831246" y="2481515"/>
            <a:ext cx="3166110" cy="2065478"/>
          </a:xfrm>
          <a:prstGeom prst="rect">
            <a:avLst/>
          </a:prstGeom>
        </p:spPr>
      </p:pic>
      <p:pic>
        <p:nvPicPr>
          <p:cNvPr id="10" name="Picture 9">
            <a:extLst>
              <a:ext uri="{FF2B5EF4-FFF2-40B4-BE49-F238E27FC236}">
                <a16:creationId xmlns:a16="http://schemas.microsoft.com/office/drawing/2014/main" id="{3BF3E01A-E692-FB64-8576-D83BEB3BDB4A}"/>
              </a:ext>
            </a:extLst>
          </p:cNvPr>
          <p:cNvPicPr>
            <a:picLocks noChangeAspect="1"/>
          </p:cNvPicPr>
          <p:nvPr/>
        </p:nvPicPr>
        <p:blipFill>
          <a:blip r:embed="rId7"/>
          <a:stretch>
            <a:fillRect/>
          </a:stretch>
        </p:blipFill>
        <p:spPr>
          <a:xfrm>
            <a:off x="7839350" y="4625797"/>
            <a:ext cx="3172718" cy="2118933"/>
          </a:xfrm>
          <a:prstGeom prst="rect">
            <a:avLst/>
          </a:prstGeom>
        </p:spPr>
      </p:pic>
      <p:pic>
        <p:nvPicPr>
          <p:cNvPr id="11" name="Picture 10">
            <a:extLst>
              <a:ext uri="{FF2B5EF4-FFF2-40B4-BE49-F238E27FC236}">
                <a16:creationId xmlns:a16="http://schemas.microsoft.com/office/drawing/2014/main" id="{BB6A0425-5881-3701-07B4-3C47DEFE4B23}"/>
              </a:ext>
            </a:extLst>
          </p:cNvPr>
          <p:cNvPicPr>
            <a:picLocks noChangeAspect="1"/>
          </p:cNvPicPr>
          <p:nvPr/>
        </p:nvPicPr>
        <p:blipFill>
          <a:blip r:embed="rId8"/>
          <a:stretch>
            <a:fillRect/>
          </a:stretch>
        </p:blipFill>
        <p:spPr>
          <a:xfrm>
            <a:off x="4261657" y="4214150"/>
            <a:ext cx="3321741" cy="2560320"/>
          </a:xfrm>
          <a:prstGeom prst="rect">
            <a:avLst/>
          </a:prstGeom>
        </p:spPr>
      </p:pic>
      <p:pic>
        <p:nvPicPr>
          <p:cNvPr id="12" name="Picture 11">
            <a:extLst>
              <a:ext uri="{FF2B5EF4-FFF2-40B4-BE49-F238E27FC236}">
                <a16:creationId xmlns:a16="http://schemas.microsoft.com/office/drawing/2014/main" id="{D158124E-5E32-05FC-E481-D1A80982DF46}"/>
              </a:ext>
            </a:extLst>
          </p:cNvPr>
          <p:cNvPicPr>
            <a:picLocks noChangeAspect="1"/>
          </p:cNvPicPr>
          <p:nvPr/>
        </p:nvPicPr>
        <p:blipFill>
          <a:blip r:embed="rId9"/>
          <a:stretch>
            <a:fillRect/>
          </a:stretch>
        </p:blipFill>
        <p:spPr>
          <a:xfrm>
            <a:off x="450596" y="3936803"/>
            <a:ext cx="3452729" cy="2776707"/>
          </a:xfrm>
          <a:prstGeom prst="rect">
            <a:avLst/>
          </a:prstGeom>
        </p:spPr>
      </p:pic>
      <p:grpSp>
        <p:nvGrpSpPr>
          <p:cNvPr id="13" name="Group 12">
            <a:extLst>
              <a:ext uri="{FF2B5EF4-FFF2-40B4-BE49-F238E27FC236}">
                <a16:creationId xmlns:a16="http://schemas.microsoft.com/office/drawing/2014/main" id="{04FCFFB5-1926-5C4C-2AE0-EE03C226C97A}"/>
              </a:ext>
            </a:extLst>
          </p:cNvPr>
          <p:cNvGrpSpPr/>
          <p:nvPr/>
        </p:nvGrpSpPr>
        <p:grpSpPr>
          <a:xfrm>
            <a:off x="5636871" y="2643850"/>
            <a:ext cx="1820130" cy="1473652"/>
            <a:chOff x="5636871" y="2643850"/>
            <a:chExt cx="1820130" cy="1473652"/>
          </a:xfrm>
        </p:grpSpPr>
        <p:sp>
          <p:nvSpPr>
            <p:cNvPr id="2" name="Flowchart: Connector 1">
              <a:extLst>
                <a:ext uri="{FF2B5EF4-FFF2-40B4-BE49-F238E27FC236}">
                  <a16:creationId xmlns:a16="http://schemas.microsoft.com/office/drawing/2014/main" id="{485C2A9A-4676-DF01-B139-FE6728B2DA18}"/>
                </a:ext>
              </a:extLst>
            </p:cNvPr>
            <p:cNvSpPr/>
            <p:nvPr/>
          </p:nvSpPr>
          <p:spPr>
            <a:xfrm>
              <a:off x="5636871" y="2643850"/>
              <a:ext cx="1820130" cy="1473652"/>
            </a:xfrm>
            <a:prstGeom prst="flowChartConnector">
              <a:avLst/>
            </a:prstGeom>
            <a:solidFill>
              <a:schemeClr val="tx1">
                <a:lumMod val="50000"/>
                <a:lumOff val="50000"/>
              </a:schemeClr>
            </a:solidFill>
            <a:ln>
              <a:solidFill>
                <a:schemeClr val="tx1"/>
              </a:solidFill>
            </a:ln>
            <a:scene3d>
              <a:camera prst="orthographicFront"/>
              <a:lightRig rig="threePt" dir="t"/>
            </a:scene3d>
            <a:sp3d>
              <a:bevelT w="165100" prst="coolSlan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7E4DDE50-D12B-E7B8-6AB5-E3626263BBF4}"/>
                </a:ext>
              </a:extLst>
            </p:cNvPr>
            <p:cNvSpPr txBox="1"/>
            <p:nvPr/>
          </p:nvSpPr>
          <p:spPr>
            <a:xfrm>
              <a:off x="5737557" y="3046671"/>
              <a:ext cx="1646510" cy="553998"/>
            </a:xfrm>
            <a:prstGeom prst="rect">
              <a:avLst/>
            </a:prstGeom>
            <a:noFill/>
          </p:spPr>
          <p:txBody>
            <a:bodyPr wrap="square" rtlCol="0">
              <a:spAutoFit/>
            </a:bodyPr>
            <a:lstStyle/>
            <a:p>
              <a:pPr algn="ctr"/>
              <a:r>
                <a:rPr lang="en-IN" sz="1500" dirty="0">
                  <a:solidFill>
                    <a:schemeClr val="bg1"/>
                  </a:solidFill>
                  <a:latin typeface="Times New Roman" panose="02020603050405020304" pitchFamily="18" charset="0"/>
                  <a:cs typeface="Times New Roman" panose="02020603050405020304" pitchFamily="18" charset="0"/>
                </a:rPr>
                <a:t>EMPLOYEE MANAGEMENT</a:t>
              </a:r>
            </a:p>
          </p:txBody>
        </p:sp>
      </p:grpSp>
    </p:spTree>
    <p:extLst>
      <p:ext uri="{BB962C8B-B14F-4D97-AF65-F5344CB8AC3E}">
        <p14:creationId xmlns:p14="http://schemas.microsoft.com/office/powerpoint/2010/main" val="3202902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TotalTime>
  <Words>1770</Words>
  <Application>Microsoft Office PowerPoint</Application>
  <PresentationFormat>Widescreen</PresentationFormat>
  <Paragraphs>165</Paragraphs>
  <Slides>28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NIVETHA SIVASANKAR</dc:creator>
  <cp:lastModifiedBy>NIVETHA SIVASANKAR</cp:lastModifiedBy>
  <cp:revision>5</cp:revision>
  <dcterms:created xsi:type="dcterms:W3CDTF">2025-02-07T14:54:57Z</dcterms:created>
  <dcterms:modified xsi:type="dcterms:W3CDTF">2025-02-13T17:16:44Z</dcterms:modified>
</cp:coreProperties>
</file>

<file path=docProps/thumbnail.jpeg>
</file>